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1" r:id="rId4"/>
    <p:sldId id="262" r:id="rId5"/>
    <p:sldId id="273" r:id="rId6"/>
    <p:sldId id="272" r:id="rId7"/>
    <p:sldId id="274" r:id="rId8"/>
    <p:sldId id="270" r:id="rId9"/>
    <p:sldId id="275" r:id="rId10"/>
    <p:sldId id="276" r:id="rId11"/>
    <p:sldId id="264" r:id="rId12"/>
    <p:sldId id="263" r:id="rId13"/>
    <p:sldId id="269" r:id="rId14"/>
    <p:sldId id="277" r:id="rId15"/>
    <p:sldId id="279" r:id="rId16"/>
    <p:sldId id="268" r:id="rId17"/>
    <p:sldId id="265" r:id="rId18"/>
    <p:sldId id="278" r:id="rId19"/>
    <p:sldId id="2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118" d="100"/>
          <a:sy n="118" d="100"/>
        </p:scale>
        <p:origin x="2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CB3897-3D6D-4184-8EF6-799CC4A00566}" type="datetimeFigureOut">
              <a:rPr lang="en-GB" smtClean="0"/>
              <a:t>14/10/2022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85D16C2-045C-412F-9BCE-604CFEB9A00F}" type="slidenum">
              <a:rPr lang="en-GB" smtClean="0"/>
              <a:t>‹#›</a:t>
            </a:fld>
            <a:endParaRPr lang="en-GB" dirty="0"/>
          </a:p>
        </p:txBody>
      </p:sp>
    </p:spTree>
    <p:extLst>
      <p:ext uri="{BB962C8B-B14F-4D97-AF65-F5344CB8AC3E}">
        <p14:creationId xmlns:p14="http://schemas.microsoft.com/office/powerpoint/2010/main" val="3099218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CB3897-3D6D-4184-8EF6-799CC4A00566}" type="datetimeFigureOut">
              <a:rPr lang="en-GB" smtClean="0"/>
              <a:t>14/10/2022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85D16C2-045C-412F-9BCE-604CFEB9A00F}" type="slidenum">
              <a:rPr lang="en-GB" smtClean="0"/>
              <a:t>‹#›</a:t>
            </a:fld>
            <a:endParaRPr lang="en-GB" dirty="0"/>
          </a:p>
        </p:txBody>
      </p:sp>
    </p:spTree>
    <p:extLst>
      <p:ext uri="{BB962C8B-B14F-4D97-AF65-F5344CB8AC3E}">
        <p14:creationId xmlns:p14="http://schemas.microsoft.com/office/powerpoint/2010/main" val="270867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CB3897-3D6D-4184-8EF6-799CC4A00566}" type="datetimeFigureOut">
              <a:rPr lang="en-GB" smtClean="0"/>
              <a:t>14/10/2022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85D16C2-045C-412F-9BCE-604CFEB9A00F}" type="slidenum">
              <a:rPr lang="en-GB" smtClean="0"/>
              <a:t>‹#›</a:t>
            </a:fld>
            <a:endParaRPr lang="en-GB" dirty="0"/>
          </a:p>
        </p:txBody>
      </p:sp>
    </p:spTree>
    <p:extLst>
      <p:ext uri="{BB962C8B-B14F-4D97-AF65-F5344CB8AC3E}">
        <p14:creationId xmlns:p14="http://schemas.microsoft.com/office/powerpoint/2010/main" val="1042072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CB3897-3D6D-4184-8EF6-799CC4A00566}" type="datetimeFigureOut">
              <a:rPr lang="en-GB" smtClean="0"/>
              <a:t>14/10/2022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85D16C2-045C-412F-9BCE-604CFEB9A00F}" type="slidenum">
              <a:rPr lang="en-GB" smtClean="0"/>
              <a:t>‹#›</a:t>
            </a:fld>
            <a:endParaRPr lang="en-GB" dirty="0"/>
          </a:p>
        </p:txBody>
      </p:sp>
    </p:spTree>
    <p:extLst>
      <p:ext uri="{BB962C8B-B14F-4D97-AF65-F5344CB8AC3E}">
        <p14:creationId xmlns:p14="http://schemas.microsoft.com/office/powerpoint/2010/main" val="272581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CB3897-3D6D-4184-8EF6-799CC4A00566}" type="datetimeFigureOut">
              <a:rPr lang="en-GB" smtClean="0"/>
              <a:t>14/10/2022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85D16C2-045C-412F-9BCE-604CFEB9A00F}" type="slidenum">
              <a:rPr lang="en-GB" smtClean="0"/>
              <a:t>‹#›</a:t>
            </a:fld>
            <a:endParaRPr lang="en-GB" dirty="0"/>
          </a:p>
        </p:txBody>
      </p:sp>
    </p:spTree>
    <p:extLst>
      <p:ext uri="{BB962C8B-B14F-4D97-AF65-F5344CB8AC3E}">
        <p14:creationId xmlns:p14="http://schemas.microsoft.com/office/powerpoint/2010/main" val="171796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CB3897-3D6D-4184-8EF6-799CC4A00566}" type="datetimeFigureOut">
              <a:rPr lang="en-GB" smtClean="0"/>
              <a:t>14/10/2022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85D16C2-045C-412F-9BCE-604CFEB9A00F}" type="slidenum">
              <a:rPr lang="en-GB" smtClean="0"/>
              <a:t>‹#›</a:t>
            </a:fld>
            <a:endParaRPr lang="en-GB" dirty="0"/>
          </a:p>
        </p:txBody>
      </p:sp>
    </p:spTree>
    <p:extLst>
      <p:ext uri="{BB962C8B-B14F-4D97-AF65-F5344CB8AC3E}">
        <p14:creationId xmlns:p14="http://schemas.microsoft.com/office/powerpoint/2010/main" val="370690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CB3897-3D6D-4184-8EF6-799CC4A00566}" type="datetimeFigureOut">
              <a:rPr lang="en-GB" smtClean="0"/>
              <a:t>14/10/2022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85D16C2-045C-412F-9BCE-604CFEB9A00F}" type="slidenum">
              <a:rPr lang="en-GB" smtClean="0"/>
              <a:t>‹#›</a:t>
            </a:fld>
            <a:endParaRPr lang="en-GB" dirty="0"/>
          </a:p>
        </p:txBody>
      </p:sp>
    </p:spTree>
    <p:extLst>
      <p:ext uri="{BB962C8B-B14F-4D97-AF65-F5344CB8AC3E}">
        <p14:creationId xmlns:p14="http://schemas.microsoft.com/office/powerpoint/2010/main" val="1717029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CB3897-3D6D-4184-8EF6-799CC4A00566}" type="datetimeFigureOut">
              <a:rPr lang="en-GB" smtClean="0"/>
              <a:t>14/10/2022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85D16C2-045C-412F-9BCE-604CFEB9A00F}" type="slidenum">
              <a:rPr lang="en-GB" smtClean="0"/>
              <a:t>‹#›</a:t>
            </a:fld>
            <a:endParaRPr lang="en-GB" dirty="0"/>
          </a:p>
        </p:txBody>
      </p:sp>
    </p:spTree>
    <p:extLst>
      <p:ext uri="{BB962C8B-B14F-4D97-AF65-F5344CB8AC3E}">
        <p14:creationId xmlns:p14="http://schemas.microsoft.com/office/powerpoint/2010/main" val="1575953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B3897-3D6D-4184-8EF6-799CC4A00566}" type="datetimeFigureOut">
              <a:rPr lang="en-GB" smtClean="0"/>
              <a:t>14/10/2022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85D16C2-045C-412F-9BCE-604CFEB9A00F}" type="slidenum">
              <a:rPr lang="en-GB" smtClean="0"/>
              <a:t>‹#›</a:t>
            </a:fld>
            <a:endParaRPr lang="en-GB" dirty="0"/>
          </a:p>
        </p:txBody>
      </p:sp>
    </p:spTree>
    <p:extLst>
      <p:ext uri="{BB962C8B-B14F-4D97-AF65-F5344CB8AC3E}">
        <p14:creationId xmlns:p14="http://schemas.microsoft.com/office/powerpoint/2010/main" val="3496143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CB3897-3D6D-4184-8EF6-799CC4A00566}" type="datetimeFigureOut">
              <a:rPr lang="en-GB" smtClean="0"/>
              <a:t>14/10/2022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85D16C2-045C-412F-9BCE-604CFEB9A00F}" type="slidenum">
              <a:rPr lang="en-GB" smtClean="0"/>
              <a:t>‹#›</a:t>
            </a:fld>
            <a:endParaRPr lang="en-GB" dirty="0"/>
          </a:p>
        </p:txBody>
      </p:sp>
    </p:spTree>
    <p:extLst>
      <p:ext uri="{BB962C8B-B14F-4D97-AF65-F5344CB8AC3E}">
        <p14:creationId xmlns:p14="http://schemas.microsoft.com/office/powerpoint/2010/main" val="393138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CB3897-3D6D-4184-8EF6-799CC4A00566}" type="datetimeFigureOut">
              <a:rPr lang="en-GB" smtClean="0"/>
              <a:t>14/10/2022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85D16C2-045C-412F-9BCE-604CFEB9A00F}" type="slidenum">
              <a:rPr lang="en-GB" smtClean="0"/>
              <a:t>‹#›</a:t>
            </a:fld>
            <a:endParaRPr lang="en-GB" dirty="0"/>
          </a:p>
        </p:txBody>
      </p:sp>
    </p:spTree>
    <p:extLst>
      <p:ext uri="{BB962C8B-B14F-4D97-AF65-F5344CB8AC3E}">
        <p14:creationId xmlns:p14="http://schemas.microsoft.com/office/powerpoint/2010/main" val="237955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B3897-3D6D-4184-8EF6-799CC4A00566}" type="datetimeFigureOut">
              <a:rPr lang="en-GB" smtClean="0"/>
              <a:t>14/10/2022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D16C2-045C-412F-9BCE-604CFEB9A00F}" type="slidenum">
              <a:rPr lang="en-GB" smtClean="0"/>
              <a:t>‹#›</a:t>
            </a:fld>
            <a:endParaRPr lang="en-GB" dirty="0"/>
          </a:p>
        </p:txBody>
      </p:sp>
    </p:spTree>
    <p:extLst>
      <p:ext uri="{BB962C8B-B14F-4D97-AF65-F5344CB8AC3E}">
        <p14:creationId xmlns:p14="http://schemas.microsoft.com/office/powerpoint/2010/main" val="400630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openxmlformats.org/officeDocument/2006/relationships/hyperlink" Target="http://www.ed.ac.uk/cancer-centre" TargetMode="External"/><Relationship Id="rId3" Type="http://schemas.openxmlformats.org/officeDocument/2006/relationships/image" Target="../media/image2.png"/><Relationship Id="rId7" Type="http://schemas.openxmlformats.org/officeDocument/2006/relationships/hyperlink" Target="http://www.ed.ac.uk/centre-genomic-medicine"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ed.ac.uk/mrc-human-genetics-unit" TargetMode="External"/><Relationship Id="rId5" Type="http://schemas.openxmlformats.org/officeDocument/2006/relationships/hyperlink" Target="https://www.ed.ac.uk/institute-genetics-cancer" TargetMode="External"/><Relationship Id="rId4" Type="http://schemas.openxmlformats.org/officeDocument/2006/relationships/hyperlink" Target="mailto:dee.davison@ed.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decodeme.org.uk/"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3" Type="http://schemas.openxmlformats.org/officeDocument/2006/relationships/image" Target="../media/image2.png"/><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image" Target="../media/image1.png"/><Relationship Id="rId16"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g"/><Relationship Id="rId15" Type="http://schemas.openxmlformats.org/officeDocument/2006/relationships/image" Target="../media/image1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 Id="rId1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2.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27.jpeg"/><Relationship Id="rId4" Type="http://schemas.openxmlformats.org/officeDocument/2006/relationships/image" Target="../media/image24.jpeg"/><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940" y="5883564"/>
            <a:ext cx="4837905" cy="97443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2372" b="24453"/>
          <a:stretch/>
        </p:blipFill>
        <p:spPr>
          <a:xfrm>
            <a:off x="3029527" y="276823"/>
            <a:ext cx="5661065" cy="1721695"/>
          </a:xfrm>
          <a:prstGeom prst="rect">
            <a:avLst/>
          </a:prstGeom>
        </p:spPr>
      </p:pic>
      <p:sp>
        <p:nvSpPr>
          <p:cNvPr id="5" name="TextBox 4"/>
          <p:cNvSpPr txBox="1"/>
          <p:nvPr/>
        </p:nvSpPr>
        <p:spPr>
          <a:xfrm>
            <a:off x="-128155" y="2604654"/>
            <a:ext cx="12192000" cy="4185761"/>
          </a:xfrm>
          <a:prstGeom prst="rect">
            <a:avLst/>
          </a:prstGeom>
          <a:noFill/>
        </p:spPr>
        <p:txBody>
          <a:bodyPr wrap="square" rtlCol="0">
            <a:spAutoFit/>
          </a:bodyPr>
          <a:lstStyle/>
          <a:p>
            <a:pPr algn="ctr"/>
            <a:r>
              <a:rPr lang="en-GB" sz="3200" b="1" dirty="0">
                <a:solidFill>
                  <a:srgbClr val="00B0F0"/>
                </a:solidFill>
                <a:latin typeface="Arial" panose="020B0604020202020204" pitchFamily="34" charset="0"/>
                <a:cs typeface="Arial" panose="020B0604020202020204" pitchFamily="34" charset="0"/>
              </a:rPr>
              <a:t>T</a:t>
            </a:r>
            <a:r>
              <a:rPr lang="en-GB" sz="3200" b="1" i="0" dirty="0" smtClean="0">
                <a:solidFill>
                  <a:srgbClr val="00B0F0"/>
                </a:solidFill>
                <a:effectLst/>
                <a:latin typeface="Arial" panose="020B0604020202020204" pitchFamily="34" charset="0"/>
                <a:cs typeface="Arial" panose="020B0604020202020204" pitchFamily="34" charset="0"/>
              </a:rPr>
              <a:t>he PE training experiences </a:t>
            </a:r>
          </a:p>
          <a:p>
            <a:pPr algn="ctr"/>
            <a:r>
              <a:rPr lang="en-GB" sz="3200" b="1" i="0" dirty="0" smtClean="0">
                <a:solidFill>
                  <a:srgbClr val="00B0F0"/>
                </a:solidFill>
                <a:effectLst/>
                <a:latin typeface="Arial" panose="020B0604020202020204" pitchFamily="34" charset="0"/>
                <a:cs typeface="Arial" panose="020B0604020202020204" pitchFamily="34" charset="0"/>
              </a:rPr>
              <a:t>of a University PE Manager</a:t>
            </a:r>
          </a:p>
          <a:p>
            <a:pPr algn="ctr"/>
            <a:endParaRPr lang="en-GB" dirty="0" smtClean="0">
              <a:latin typeface="Arial" panose="020B0604020202020204" pitchFamily="34" charset="0"/>
              <a:cs typeface="Arial" panose="020B0604020202020204" pitchFamily="34" charset="0"/>
            </a:endParaRPr>
          </a:p>
          <a:p>
            <a:pPr algn="ctr"/>
            <a:r>
              <a:rPr lang="en-GB" sz="2400" dirty="0" smtClean="0">
                <a:latin typeface="Arial" panose="020B0604020202020204" pitchFamily="34" charset="0"/>
                <a:cs typeface="Arial" panose="020B0604020202020204" pitchFamily="34" charset="0"/>
              </a:rPr>
              <a:t>Dee </a:t>
            </a:r>
            <a:r>
              <a:rPr lang="en-GB" sz="2400" dirty="0">
                <a:latin typeface="Arial" panose="020B0604020202020204" pitchFamily="34" charset="0"/>
                <a:cs typeface="Arial" panose="020B0604020202020204" pitchFamily="34" charset="0"/>
              </a:rPr>
              <a:t>Davison, Public Engagement Manager, </a:t>
            </a:r>
            <a:endParaRPr lang="en-GB" sz="2400" dirty="0" smtClean="0">
              <a:latin typeface="Arial" panose="020B0604020202020204" pitchFamily="34" charset="0"/>
              <a:cs typeface="Arial" panose="020B0604020202020204" pitchFamily="34" charset="0"/>
            </a:endParaRPr>
          </a:p>
          <a:p>
            <a:pPr algn="ctr"/>
            <a:r>
              <a:rPr lang="en-GB" sz="2400" dirty="0" smtClean="0">
                <a:latin typeface="Arial" panose="020B0604020202020204" pitchFamily="34" charset="0"/>
                <a:cs typeface="Arial" panose="020B0604020202020204" pitchFamily="34" charset="0"/>
              </a:rPr>
              <a:t>Institute </a:t>
            </a:r>
            <a:r>
              <a:rPr lang="en-GB" sz="2400" dirty="0">
                <a:latin typeface="Arial" panose="020B0604020202020204" pitchFamily="34" charset="0"/>
                <a:cs typeface="Arial" panose="020B0604020202020204" pitchFamily="34" charset="0"/>
              </a:rPr>
              <a:t>of Genetics and Cancer, University of </a:t>
            </a:r>
            <a:r>
              <a:rPr lang="en-GB" sz="2400" dirty="0" smtClean="0">
                <a:latin typeface="Arial" panose="020B0604020202020204" pitchFamily="34" charset="0"/>
                <a:cs typeface="Arial" panose="020B0604020202020204" pitchFamily="34" charset="0"/>
              </a:rPr>
              <a:t>Edinburgh</a:t>
            </a:r>
          </a:p>
          <a:p>
            <a:pPr algn="ctr"/>
            <a:endParaRPr lang="en-GB" sz="2400" dirty="0">
              <a:latin typeface="Arial" panose="020B0604020202020204" pitchFamily="34" charset="0"/>
              <a:cs typeface="Arial" panose="020B0604020202020204" pitchFamily="34" charset="0"/>
            </a:endParaRPr>
          </a:p>
          <a:p>
            <a:pPr algn="ctr"/>
            <a:r>
              <a:rPr lang="en-GB" sz="2000" dirty="0" smtClean="0">
                <a:latin typeface="Arial" panose="020B0604020202020204" pitchFamily="34" charset="0"/>
                <a:cs typeface="Arial" panose="020B0604020202020204" pitchFamily="34" charset="0"/>
              </a:rPr>
              <a:t>PET and SciComm Training Content Showcase </a:t>
            </a:r>
          </a:p>
          <a:p>
            <a:pPr algn="ctr"/>
            <a:r>
              <a:rPr lang="en-GB" sz="2000" dirty="0" smtClean="0">
                <a:latin typeface="Arial" panose="020B0604020202020204" pitchFamily="34" charset="0"/>
                <a:cs typeface="Arial" panose="020B0604020202020204" pitchFamily="34" charset="0"/>
              </a:rPr>
              <a:t>Thursday 13 October 2022</a:t>
            </a:r>
            <a:endParaRPr lang="en-GB" sz="2000" dirty="0">
              <a:latin typeface="Arial" panose="020B0604020202020204" pitchFamily="34" charset="0"/>
              <a:cs typeface="Arial" panose="020B0604020202020204" pitchFamily="34" charset="0"/>
            </a:endParaRPr>
          </a:p>
          <a:p>
            <a:pPr algn="ctr"/>
            <a:endParaRPr lang="en-GB" sz="3200" dirty="0" smtClean="0"/>
          </a:p>
          <a:p>
            <a:pPr algn="ctr"/>
            <a:endParaRPr lang="en-GB" sz="3200" b="1" dirty="0"/>
          </a:p>
        </p:txBody>
      </p:sp>
    </p:spTree>
    <p:extLst>
      <p:ext uri="{BB962C8B-B14F-4D97-AF65-F5344CB8AC3E}">
        <p14:creationId xmlns:p14="http://schemas.microsoft.com/office/powerpoint/2010/main" val="521101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940" y="5883564"/>
            <a:ext cx="4837905" cy="97443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2372" b="24453"/>
          <a:stretch/>
        </p:blipFill>
        <p:spPr>
          <a:xfrm>
            <a:off x="9024541" y="190754"/>
            <a:ext cx="3039304" cy="924341"/>
          </a:xfrm>
          <a:prstGeom prst="rect">
            <a:avLst/>
          </a:prstGeom>
        </p:spPr>
      </p:pic>
      <p:sp>
        <p:nvSpPr>
          <p:cNvPr id="2" name="Rectangle 1"/>
          <p:cNvSpPr/>
          <p:nvPr/>
        </p:nvSpPr>
        <p:spPr>
          <a:xfrm>
            <a:off x="488763" y="1222929"/>
            <a:ext cx="6096000" cy="5570756"/>
          </a:xfrm>
          <a:prstGeom prst="rect">
            <a:avLst/>
          </a:prstGeom>
        </p:spPr>
        <p:txBody>
          <a:bodyPr>
            <a:spAutoFit/>
          </a:bodyPr>
          <a:lstStyle/>
          <a:p>
            <a:r>
              <a:rPr lang="en-US" sz="1600" b="1" dirty="0" smtClean="0">
                <a:latin typeface="Arial" panose="020B0604020202020204" pitchFamily="34" charset="0"/>
                <a:cs typeface="Arial" panose="020B0604020202020204" pitchFamily="34" charset="0"/>
              </a:rPr>
              <a:t>Core training </a:t>
            </a:r>
          </a:p>
          <a:p>
            <a:endParaRPr lang="en-GB" sz="1600" dirty="0" smtClean="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Training sessions: E</a:t>
            </a:r>
            <a:r>
              <a:rPr lang="en-GB" b="1" dirty="0" smtClean="0">
                <a:latin typeface="Arial" panose="020B0604020202020204" pitchFamily="34" charset="0"/>
                <a:cs typeface="Arial" panose="020B0604020202020204" pitchFamily="34" charset="0"/>
              </a:rPr>
              <a:t>ngaging with different target audiences </a:t>
            </a:r>
            <a:r>
              <a:rPr lang="en-GB" dirty="0" smtClean="0">
                <a:latin typeface="Arial" panose="020B0604020202020204" pitchFamily="34" charset="0"/>
                <a:cs typeface="Arial" panose="020B0604020202020204" pitchFamily="34" charset="0"/>
              </a:rPr>
              <a:t>(raise </a:t>
            </a:r>
            <a:r>
              <a:rPr lang="en-GB" dirty="0">
                <a:latin typeface="Arial" panose="020B0604020202020204" pitchFamily="34" charset="0"/>
                <a:cs typeface="Arial" panose="020B0604020202020204" pitchFamily="34" charset="0"/>
              </a:rPr>
              <a:t>awareness of </a:t>
            </a:r>
            <a:r>
              <a:rPr lang="en-GB" dirty="0"/>
              <a:t>Equity, Respect &amp; </a:t>
            </a:r>
            <a:r>
              <a:rPr lang="en-GB" dirty="0" smtClean="0"/>
              <a:t>Safeguarding)</a:t>
            </a:r>
            <a:endParaRPr lang="en-GB" dirty="0"/>
          </a:p>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EDI </a:t>
            </a:r>
            <a:r>
              <a:rPr lang="en-GB" dirty="0">
                <a:latin typeface="Arial" panose="020B0604020202020204" pitchFamily="34" charset="0"/>
                <a:cs typeface="Arial" panose="020B0604020202020204" pitchFamily="34" charset="0"/>
              </a:rPr>
              <a:t>in PE - Accessibility &amp; Disability Awareness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EDI in PE – Accessibility &amp; Disability Awareness - Autism Spectrum Disorders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Non-Biologists </a:t>
            </a:r>
            <a:r>
              <a:rPr lang="en-GB" dirty="0" smtClean="0">
                <a:latin typeface="Arial" panose="020B0604020202020204" pitchFamily="34" charset="0"/>
                <a:cs typeface="Arial" panose="020B0604020202020204" pitchFamily="34" charset="0"/>
              </a:rPr>
              <a:t>(in </a:t>
            </a:r>
            <a:r>
              <a:rPr lang="en-GB" dirty="0">
                <a:latin typeface="Arial" panose="020B0604020202020204" pitchFamily="34" charset="0"/>
                <a:cs typeface="Arial" panose="020B0604020202020204" pitchFamily="34" charset="0"/>
              </a:rPr>
              <a:t>our increasingly </a:t>
            </a:r>
            <a:r>
              <a:rPr lang="en-GB" dirty="0" smtClean="0">
                <a:latin typeface="Arial" panose="020B0604020202020204" pitchFamily="34" charset="0"/>
                <a:cs typeface="Arial" panose="020B0604020202020204" pitchFamily="34" charset="0"/>
              </a:rPr>
              <a:t>Cross-Curricular Research) </a:t>
            </a:r>
            <a:r>
              <a:rPr lang="en-GB" dirty="0">
                <a:latin typeface="Arial" panose="020B0604020202020204" pitchFamily="34" charset="0"/>
                <a:cs typeface="Arial" panose="020B0604020202020204" pitchFamily="34" charset="0"/>
              </a:rPr>
              <a:t>– engaging with Bioinformaticians, Chemists, Data Scientists, Engineers, Mathematicians, Medics, Physicists, Technologists etc.</a:t>
            </a:r>
          </a:p>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PPI </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People </a:t>
            </a:r>
            <a:r>
              <a:rPr lang="en-GB" dirty="0">
                <a:latin typeface="Arial" panose="020B0604020202020204" pitchFamily="34" charset="0"/>
                <a:cs typeface="Arial" panose="020B0604020202020204" pitchFamily="34" charset="0"/>
              </a:rPr>
              <a:t>living with Genetic Conditions &amp; Cancer, their relatives &amp; carers, Patient Advocates &amp; Charities - Working in Partnership</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School Outreach – Engaging with Pupils &amp; Teachers </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School Outreach – Career Opportunities / Work Experience</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Stakeholders, Policy Makers &amp; </a:t>
            </a:r>
            <a:r>
              <a:rPr lang="en-GB" dirty="0" smtClean="0">
                <a:latin typeface="Arial" panose="020B0604020202020204" pitchFamily="34" charset="0"/>
                <a:cs typeface="Arial" panose="020B0604020202020204" pitchFamily="34" charset="0"/>
              </a:rPr>
              <a:t>Parliamentarians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Community </a:t>
            </a:r>
            <a:r>
              <a:rPr lang="en-GB" dirty="0" smtClean="0">
                <a:latin typeface="Arial" panose="020B0604020202020204" pitchFamily="34" charset="0"/>
                <a:cs typeface="Arial" panose="020B0604020202020204" pitchFamily="34" charset="0"/>
              </a:rPr>
              <a:t>Engagement</a:t>
            </a:r>
            <a:endParaRPr lang="en-GB" sz="2800" dirty="0" smtClean="0">
              <a:latin typeface="Arial" panose="020B0604020202020204" pitchFamily="34" charset="0"/>
              <a:cs typeface="Arial" panose="020B0604020202020204" pitchFamily="34" charset="0"/>
            </a:endParaRPr>
          </a:p>
        </p:txBody>
      </p:sp>
      <p:sp>
        <p:nvSpPr>
          <p:cNvPr id="5" name="Rectangle 4"/>
          <p:cNvSpPr/>
          <p:nvPr/>
        </p:nvSpPr>
        <p:spPr>
          <a:xfrm>
            <a:off x="396781" y="329758"/>
            <a:ext cx="6096000" cy="646331"/>
          </a:xfrm>
          <a:prstGeom prst="rect">
            <a:avLst/>
          </a:prstGeom>
        </p:spPr>
        <p:txBody>
          <a:bodyPr>
            <a:spAutoFit/>
          </a:bodyPr>
          <a:lstStyle/>
          <a:p>
            <a:r>
              <a:rPr lang="en-GB" b="1" dirty="0" smtClean="0">
                <a:latin typeface="Arial" panose="020B0604020202020204" pitchFamily="34" charset="0"/>
                <a:cs typeface="Arial" panose="020B0604020202020204" pitchFamily="34" charset="0"/>
              </a:rPr>
              <a:t>IGC Public Engagement &amp; Communications Training Programme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825" y="1145372"/>
            <a:ext cx="4304158" cy="242103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3091" y="3566407"/>
            <a:ext cx="4066090" cy="2283787"/>
          </a:xfrm>
          <a:prstGeom prst="rect">
            <a:avLst/>
          </a:prstGeom>
        </p:spPr>
      </p:pic>
    </p:spTree>
    <p:extLst>
      <p:ext uri="{BB962C8B-B14F-4D97-AF65-F5344CB8AC3E}">
        <p14:creationId xmlns:p14="http://schemas.microsoft.com/office/powerpoint/2010/main" val="653526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940" y="5883564"/>
            <a:ext cx="4837905" cy="97443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2372" b="24453"/>
          <a:stretch/>
        </p:blipFill>
        <p:spPr>
          <a:xfrm>
            <a:off x="9024541" y="190754"/>
            <a:ext cx="3039304" cy="924341"/>
          </a:xfrm>
          <a:prstGeom prst="rect">
            <a:avLst/>
          </a:prstGeom>
        </p:spPr>
      </p:pic>
      <p:sp>
        <p:nvSpPr>
          <p:cNvPr id="2" name="Rectangle 1"/>
          <p:cNvSpPr/>
          <p:nvPr/>
        </p:nvSpPr>
        <p:spPr>
          <a:xfrm>
            <a:off x="396781" y="1115095"/>
            <a:ext cx="6096000" cy="5508624"/>
          </a:xfrm>
          <a:prstGeom prst="rect">
            <a:avLst/>
          </a:prstGeom>
        </p:spPr>
        <p:txBody>
          <a:bodyPr>
            <a:spAutoFit/>
          </a:bodyPr>
          <a:lstStyle/>
          <a:p>
            <a:pPr>
              <a:lnSpc>
                <a:spcPct val="107000"/>
              </a:lnSpc>
              <a:spcAft>
                <a:spcPts val="800"/>
              </a:spcAft>
            </a:pPr>
            <a:r>
              <a:rPr lang="en-GB" sz="1600" dirty="0" smtClean="0">
                <a:latin typeface="Arial" panose="020B0604020202020204" pitchFamily="34" charset="0"/>
                <a:cs typeface="Arial" panose="020B0604020202020204" pitchFamily="34" charset="0"/>
              </a:rPr>
              <a:t>Talking about Disability and Inclusion</a:t>
            </a:r>
          </a:p>
          <a:p>
            <a:pPr>
              <a:lnSpc>
                <a:spcPct val="107000"/>
              </a:lnSpc>
              <a:spcAft>
                <a:spcPts val="800"/>
              </a:spcAft>
            </a:pPr>
            <a:r>
              <a:rPr lang="en-GB" sz="1600" dirty="0" smtClean="0">
                <a:latin typeface="Arial" panose="020B0604020202020204" pitchFamily="34" charset="0"/>
                <a:cs typeface="Arial" panose="020B0604020202020204" pitchFamily="34" charset="0"/>
              </a:rPr>
              <a:t>An </a:t>
            </a:r>
            <a:r>
              <a:rPr lang="en-GB" sz="1600" dirty="0">
                <a:latin typeface="Arial" panose="020B0604020202020204" pitchFamily="34" charset="0"/>
                <a:cs typeface="Arial" panose="020B0604020202020204" pitchFamily="34" charset="0"/>
              </a:rPr>
              <a:t>introduction to disability awareness and digital inclusion, learning about which words to use and the social model of disability and accessibility. Participants learned how to develop inclusive and accessible online engagement with disabled people. The workshop was led by Dr Amy Kavanagh, an award-winning disability campaigner and freelance consultant</a:t>
            </a:r>
            <a:endParaRPr lang="en-GB"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dirty="0" smtClean="0">
                <a:latin typeface="Arial" panose="020B0604020202020204" pitchFamily="34" charset="0"/>
                <a:ea typeface="Calibri" panose="020F0502020204030204" pitchFamily="34" charset="0"/>
                <a:cs typeface="Arial" panose="020B0604020202020204" pitchFamily="34" charset="0"/>
              </a:rPr>
              <a:t>This was a particularly impactful training session that really changed attendees’ perspectives and attitudes.</a:t>
            </a:r>
            <a:r>
              <a:rPr lang="en-GB" sz="1600" b="1" dirty="0" smtClean="0">
                <a:latin typeface="Arial" panose="020B0604020202020204" pitchFamily="34" charset="0"/>
                <a:ea typeface="Calibri" panose="020F0502020204030204" pitchFamily="34" charset="0"/>
                <a:cs typeface="Arial" panose="020B0604020202020204" pitchFamily="34" charset="0"/>
              </a:rPr>
              <a:t> “</a:t>
            </a:r>
            <a:r>
              <a:rPr lang="en-GB" sz="1600" i="1" dirty="0" smtClean="0">
                <a:latin typeface="Arial" panose="020B0604020202020204" pitchFamily="34" charset="0"/>
                <a:ea typeface="Calibri" panose="020F0502020204030204" pitchFamily="34" charset="0"/>
                <a:cs typeface="Arial" panose="020B0604020202020204" pitchFamily="34" charset="0"/>
              </a:rPr>
              <a:t>This </a:t>
            </a:r>
            <a:r>
              <a:rPr lang="en-GB" sz="16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was a brilliant session! I think this would be helpful for everyone at the University - both for teaching and public engagement</a:t>
            </a:r>
            <a:r>
              <a:rPr lang="en-GB"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t>” and “</a:t>
            </a:r>
            <a:r>
              <a:rPr lang="en-GB" sz="1600" i="1" dirty="0" smtClean="0">
                <a:latin typeface="Arial" panose="020B0604020202020204" pitchFamily="34" charset="0"/>
                <a:ea typeface="Calibri" panose="020F0502020204030204" pitchFamily="34" charset="0"/>
                <a:cs typeface="Arial" panose="020B0604020202020204" pitchFamily="34" charset="0"/>
              </a:rPr>
              <a:t>I gleaned so much and in a really positive way, it made me consider stuff from a different perspective.”</a:t>
            </a:r>
            <a:r>
              <a:rPr lang="en-GB" sz="1600" dirty="0" smtClean="0">
                <a:latin typeface="Arial" panose="020B0604020202020204" pitchFamily="34" charset="0"/>
                <a:ea typeface="Calibri" panose="020F0502020204030204" pitchFamily="34" charset="0"/>
                <a:cs typeface="Arial" panose="020B0604020202020204" pitchFamily="34" charset="0"/>
              </a:rPr>
              <a:t> </a:t>
            </a:r>
            <a:endParaRPr lang="en-GB" sz="1600" dirty="0" smtClean="0">
              <a:latin typeface="Arial" panose="020B0604020202020204" pitchFamily="34" charset="0"/>
              <a:cs typeface="Arial" panose="020B0604020202020204" pitchFamily="34" charset="0"/>
            </a:endParaRPr>
          </a:p>
          <a:p>
            <a:pPr>
              <a:lnSpc>
                <a:spcPct val="107000"/>
              </a:lnSpc>
              <a:spcAft>
                <a:spcPts val="800"/>
              </a:spcAft>
            </a:pPr>
            <a:r>
              <a:rPr lang="en-US" sz="16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Equality, Diversity &amp; Inclusion are guiding principles in our pursuit of academic excellence </a:t>
            </a:r>
            <a:r>
              <a:rPr lang="en-US" sz="16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e.g. </a:t>
            </a:r>
            <a:r>
              <a:rPr lang="en-GB"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t>Rosie Russell, our previous Health and Safety Manager, who is Trans, ran sessions on ‘Being LGBT+ in the workplace’ for Fife Schools ‘Diversity’ Day in February 2019 </a:t>
            </a:r>
            <a:endParaRPr lang="en-GB" sz="16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600"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descr="C:\Users\hnickers\AppData\Local\Microsoft\Windows\INetCache\Content.MSO\4DB86076.tmp"/>
          <p:cNvPicPr/>
          <p:nvPr/>
        </p:nvPicPr>
        <p:blipFill>
          <a:blip r:embed="rId4">
            <a:extLst>
              <a:ext uri="{28A0092B-C50C-407E-A947-70E740481C1C}">
                <a14:useLocalDpi xmlns:a14="http://schemas.microsoft.com/office/drawing/2010/main" val="0"/>
              </a:ext>
            </a:extLst>
          </a:blip>
          <a:srcRect/>
          <a:stretch>
            <a:fillRect/>
          </a:stretch>
        </p:blipFill>
        <p:spPr bwMode="auto">
          <a:xfrm>
            <a:off x="6600994" y="1629979"/>
            <a:ext cx="4826748" cy="2996128"/>
          </a:xfrm>
          <a:prstGeom prst="rect">
            <a:avLst/>
          </a:prstGeom>
          <a:noFill/>
          <a:ln>
            <a:noFill/>
          </a:ln>
        </p:spPr>
      </p:pic>
      <p:sp>
        <p:nvSpPr>
          <p:cNvPr id="8" name="Rectangle 7"/>
          <p:cNvSpPr/>
          <p:nvPr/>
        </p:nvSpPr>
        <p:spPr>
          <a:xfrm>
            <a:off x="396781" y="329758"/>
            <a:ext cx="6096000" cy="646331"/>
          </a:xfrm>
          <a:prstGeom prst="rect">
            <a:avLst/>
          </a:prstGeom>
        </p:spPr>
        <p:txBody>
          <a:bodyPr>
            <a:spAutoFit/>
          </a:bodyPr>
          <a:lstStyle/>
          <a:p>
            <a:r>
              <a:rPr lang="en-GB" b="1" dirty="0" smtClean="0">
                <a:latin typeface="Arial" panose="020B0604020202020204" pitchFamily="34" charset="0"/>
                <a:cs typeface="Arial" panose="020B0604020202020204" pitchFamily="34" charset="0"/>
              </a:rPr>
              <a:t>IGC Public Engagement &amp; Communications Training Programme </a:t>
            </a:r>
          </a:p>
        </p:txBody>
      </p:sp>
    </p:spTree>
    <p:extLst>
      <p:ext uri="{BB962C8B-B14F-4D97-AF65-F5344CB8AC3E}">
        <p14:creationId xmlns:p14="http://schemas.microsoft.com/office/powerpoint/2010/main" val="742869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940" y="5883564"/>
            <a:ext cx="4837905" cy="97443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2372" b="24453"/>
          <a:stretch/>
        </p:blipFill>
        <p:spPr>
          <a:xfrm>
            <a:off x="9024541" y="190754"/>
            <a:ext cx="3039304" cy="924341"/>
          </a:xfrm>
          <a:prstGeom prst="rect">
            <a:avLst/>
          </a:prstGeom>
        </p:spPr>
      </p:pic>
      <p:sp>
        <p:nvSpPr>
          <p:cNvPr id="2" name="Rectangle 1"/>
          <p:cNvSpPr/>
          <p:nvPr/>
        </p:nvSpPr>
        <p:spPr>
          <a:xfrm>
            <a:off x="396781" y="1115095"/>
            <a:ext cx="6545084" cy="5539978"/>
          </a:xfrm>
          <a:prstGeom prst="rect">
            <a:avLst/>
          </a:prstGeom>
        </p:spPr>
        <p:txBody>
          <a:bodyPr wrap="square">
            <a:spAutoFit/>
          </a:bodyPr>
          <a:lstStyle/>
          <a:p>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Specific skills development training sessions are </a:t>
            </a:r>
            <a:r>
              <a:rPr lang="en-US" sz="16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science </a:t>
            </a: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presentation and writing competitions </a:t>
            </a:r>
            <a:r>
              <a:rPr lang="en-US" sz="16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e.g.</a:t>
            </a:r>
          </a:p>
          <a:p>
            <a:pPr marL="285750" indent="-285750">
              <a:buFont typeface="Arial" panose="020B0604020202020204" pitchFamily="34" charset="0"/>
              <a:buChar char="•"/>
            </a:pPr>
            <a:r>
              <a:rPr lang="en-US"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t>Three </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Minute </a:t>
            </a:r>
            <a:r>
              <a:rPr lang="en-US"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t>Thesis</a:t>
            </a:r>
          </a:p>
          <a:p>
            <a:pPr marL="285750" indent="-285750">
              <a:buFont typeface="Arial" panose="020B0604020202020204" pitchFamily="34" charset="0"/>
              <a:buChar char="•"/>
            </a:pPr>
            <a:r>
              <a:rPr lang="en-US"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t>FameLab</a:t>
            </a:r>
            <a:endParaRPr lang="en-US"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t>MRC </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Max Perutz </a:t>
            </a:r>
            <a:r>
              <a:rPr lang="en-US"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t>Award</a:t>
            </a:r>
          </a:p>
          <a:p>
            <a:endParaRPr lang="en-US" sz="16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US"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t>This </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investment in training has resulted in great success in these competitions</a:t>
            </a:r>
            <a:r>
              <a:rPr lang="en-US" sz="1600" dirty="0" smtClean="0">
                <a:effectLst/>
                <a:latin typeface="Arial" panose="020B0604020202020204" pitchFamily="34" charset="0"/>
                <a:ea typeface="Calibri" panose="020F0502020204030204" pitchFamily="34" charset="0"/>
                <a:cs typeface="Arial" panose="020B0604020202020204" pitchFamily="34" charset="0"/>
              </a:rPr>
              <a:t> </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2020: 5 IGC PhD </a:t>
            </a:r>
            <a:r>
              <a:rPr lang="en-GB" sz="1600" dirty="0">
                <a:latin typeface="Arial" panose="020B0604020202020204" pitchFamily="34" charset="0"/>
                <a:cs typeface="Arial" panose="020B0604020202020204" pitchFamily="34" charset="0"/>
              </a:rPr>
              <a:t>students submitted </a:t>
            </a:r>
            <a:r>
              <a:rPr lang="en-GB" sz="1600" dirty="0" smtClean="0">
                <a:latin typeface="Arial" panose="020B0604020202020204" pitchFamily="34" charset="0"/>
                <a:cs typeface="Arial" panose="020B0604020202020204" pitchFamily="34" charset="0"/>
              </a:rPr>
              <a:t>- 140 entries. 10 articles shortlisted. Our </a:t>
            </a:r>
            <a:r>
              <a:rPr lang="en-GB" sz="1600" dirty="0">
                <a:latin typeface="Arial" panose="020B0604020202020204" pitchFamily="34" charset="0"/>
                <a:cs typeface="Arial" panose="020B0604020202020204" pitchFamily="34" charset="0"/>
              </a:rPr>
              <a:t>PhD </a:t>
            </a:r>
            <a:r>
              <a:rPr lang="en-GB" sz="1600" dirty="0" smtClean="0">
                <a:latin typeface="Arial" panose="020B0604020202020204" pitchFamily="34" charset="0"/>
                <a:cs typeface="Arial" panose="020B0604020202020204" pitchFamily="34" charset="0"/>
              </a:rPr>
              <a:t>student, </a:t>
            </a:r>
            <a:r>
              <a:rPr lang="en-GB" sz="1600" dirty="0">
                <a:latin typeface="Arial" panose="020B0604020202020204" pitchFamily="34" charset="0"/>
                <a:cs typeface="Arial" panose="020B0604020202020204" pitchFamily="34" charset="0"/>
              </a:rPr>
              <a:t>Sarah Taylor </a:t>
            </a:r>
            <a:r>
              <a:rPr lang="en-GB" sz="1600" dirty="0" smtClean="0">
                <a:latin typeface="Arial" panose="020B0604020202020204" pitchFamily="34" charset="0"/>
                <a:cs typeface="Arial" panose="020B0604020202020204" pitchFamily="34" charset="0"/>
              </a:rPr>
              <a:t>won with "</a:t>
            </a:r>
            <a:r>
              <a:rPr lang="en-GB" sz="1600" i="1" dirty="0">
                <a:latin typeface="Arial" panose="020B0604020202020204" pitchFamily="34" charset="0"/>
                <a:cs typeface="Arial" panose="020B0604020202020204" pitchFamily="34" charset="0"/>
              </a:rPr>
              <a:t>Curing the incurable - teaching an old drug new tricks to fight ovarian cancer</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2021: </a:t>
            </a:r>
            <a:r>
              <a:rPr lang="en-GB" sz="1600" dirty="0">
                <a:latin typeface="Arial" panose="020B0604020202020204" pitchFamily="34" charset="0"/>
                <a:cs typeface="Arial" panose="020B0604020202020204" pitchFamily="34" charset="0"/>
              </a:rPr>
              <a:t>Ross Hannah, PhD </a:t>
            </a:r>
            <a:r>
              <a:rPr lang="en-GB" sz="1600" dirty="0" smtClean="0">
                <a:latin typeface="Arial" panose="020B0604020202020204" pitchFamily="34" charset="0"/>
                <a:cs typeface="Arial" panose="020B0604020202020204" pitchFamily="34" charset="0"/>
              </a:rPr>
              <a:t>Student, was </a:t>
            </a:r>
            <a:r>
              <a:rPr lang="en-GB" sz="1600" dirty="0">
                <a:latin typeface="Arial" panose="020B0604020202020204" pitchFamily="34" charset="0"/>
                <a:cs typeface="Arial" panose="020B0604020202020204" pitchFamily="34" charset="0"/>
              </a:rPr>
              <a:t>shortlisted for his essay “</a:t>
            </a:r>
            <a:r>
              <a:rPr lang="en-GB" sz="1600" i="1" dirty="0">
                <a:latin typeface="Arial" panose="020B0604020202020204" pitchFamily="34" charset="0"/>
                <a:cs typeface="Arial" panose="020B0604020202020204" pitchFamily="34" charset="0"/>
              </a:rPr>
              <a:t>In-DNA Jones: readers of the lost mark</a:t>
            </a:r>
            <a:r>
              <a:rPr lang="en-GB" sz="16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600" dirty="0" smtClean="0">
                <a:effectLst/>
                <a:latin typeface="Arial" panose="020B0604020202020204" pitchFamily="34" charset="0"/>
                <a:ea typeface="Calibri" panose="020F0502020204030204" pitchFamily="34" charset="0"/>
                <a:cs typeface="Arial" panose="020B0604020202020204" pitchFamily="34" charset="0"/>
              </a:rPr>
              <a:t>2022: Michaela Rabb, won our </a:t>
            </a:r>
            <a:r>
              <a:rPr lang="en-GB" sz="1600" dirty="0" smtClean="0">
                <a:latin typeface="Arial" panose="020B0604020202020204" pitchFamily="34" charset="0"/>
                <a:ea typeface="Calibri" panose="020F0502020204030204" pitchFamily="34" charset="0"/>
                <a:cs typeface="Arial" panose="020B0604020202020204" pitchFamily="34" charset="0"/>
              </a:rPr>
              <a:t>u</a:t>
            </a:r>
            <a:r>
              <a:rPr lang="en-GB" sz="1600" dirty="0" smtClean="0">
                <a:effectLst/>
                <a:latin typeface="Arial" panose="020B0604020202020204" pitchFamily="34" charset="0"/>
                <a:ea typeface="Calibri" panose="020F0502020204030204" pitchFamily="34" charset="0"/>
                <a:cs typeface="Arial" panose="020B0604020202020204" pitchFamily="34" charset="0"/>
              </a:rPr>
              <a:t>niversity heat of 3MT &amp; recently competed in the UK Heat, results TBC…</a:t>
            </a:r>
            <a:endParaRPr lang="en-US" sz="1600" dirty="0" smtClean="0">
              <a:effectLst/>
              <a:latin typeface="Arial" panose="020B0604020202020204" pitchFamily="34" charset="0"/>
              <a:ea typeface="Calibri" panose="020F050202020403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Scottish </a:t>
            </a:r>
            <a:r>
              <a:rPr lang="en-US" sz="1600" b="1" dirty="0">
                <a:latin typeface="Arial" panose="020B0604020202020204" pitchFamily="34" charset="0"/>
                <a:cs typeface="Arial" panose="020B0604020202020204" pitchFamily="34" charset="0"/>
              </a:rPr>
              <a:t>Universities Life Science Alliance (SULSA) A</a:t>
            </a:r>
            <a:r>
              <a:rPr lang="en-US" sz="1600" b="1" dirty="0" smtClean="0">
                <a:latin typeface="Arial" panose="020B0604020202020204" pitchFamily="34" charset="0"/>
                <a:cs typeface="Arial" panose="020B0604020202020204" pitchFamily="34" charset="0"/>
              </a:rPr>
              <a:t>ward </a:t>
            </a:r>
          </a:p>
          <a:p>
            <a:r>
              <a:rPr lang="en-US" sz="1600" dirty="0" smtClean="0">
                <a:latin typeface="Arial" panose="020B0604020202020204" pitchFamily="34" charset="0"/>
                <a:cs typeface="Arial" panose="020B0604020202020204" pitchFamily="34" charset="0"/>
              </a:rPr>
              <a:t>for </a:t>
            </a:r>
            <a:r>
              <a:rPr lang="en-US" sz="1600" dirty="0">
                <a:latin typeface="Arial" panose="020B0604020202020204" pitchFamily="34" charset="0"/>
                <a:cs typeface="Arial" panose="020B0604020202020204" pitchFamily="34" charset="0"/>
              </a:rPr>
              <a:t>outstanding early career scientists whose work shows excellent potential to make an impact in the field of life sciences. </a:t>
            </a: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March 2019: </a:t>
            </a:r>
            <a:r>
              <a:rPr lang="en-US" sz="1600" dirty="0">
                <a:latin typeface="Arial" panose="020B0604020202020204" pitchFamily="34" charset="0"/>
                <a:cs typeface="Arial" panose="020B0604020202020204" pitchFamily="34" charset="0"/>
              </a:rPr>
              <a:t>Dr Olga Murina, Research Fellow, MRC HGU </a:t>
            </a:r>
            <a:r>
              <a:rPr lang="en-US" sz="1600" dirty="0" smtClean="0">
                <a:latin typeface="Arial" panose="020B0604020202020204" pitchFamily="34" charset="0"/>
                <a:cs typeface="Arial" panose="020B0604020202020204" pitchFamily="34" charset="0"/>
              </a:rPr>
              <a:t>won</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Feb 2022: </a:t>
            </a:r>
            <a:r>
              <a:rPr lang="en-US" sz="1600" dirty="0">
                <a:latin typeface="Arial" panose="020B0604020202020204" pitchFamily="34" charset="0"/>
                <a:cs typeface="Arial" panose="020B0604020202020204" pitchFamily="34" charset="0"/>
              </a:rPr>
              <a:t>Dr Didier Devaurs, XD Fellow </a:t>
            </a:r>
            <a:r>
              <a:rPr lang="en-US" sz="1600" dirty="0" smtClean="0">
                <a:latin typeface="Arial" panose="020B0604020202020204" pitchFamily="34" charset="0"/>
                <a:cs typeface="Arial" panose="020B0604020202020204" pitchFamily="34" charset="0"/>
              </a:rPr>
              <a:t>won</a:t>
            </a:r>
            <a:endParaRPr lang="en-GB" sz="1600" dirty="0">
              <a:latin typeface="Arial" panose="020B0604020202020204" pitchFamily="34" charset="0"/>
              <a:cs typeface="Arial" panose="020B0604020202020204" pitchFamily="34" charset="0"/>
            </a:endParaRPr>
          </a:p>
          <a:p>
            <a:endParaRPr lang="en-GB" dirty="0"/>
          </a:p>
        </p:txBody>
      </p:sp>
      <p:pic>
        <p:nvPicPr>
          <p:cNvPr id="5" name="Picture 4"/>
          <p:cNvPicPr>
            <a:picLocks noChangeAspect="1"/>
          </p:cNvPicPr>
          <p:nvPr/>
        </p:nvPicPr>
        <p:blipFill rotWithShape="1">
          <a:blip r:embed="rId4"/>
          <a:srcRect l="21534" t="64542" r="60871" b="12057"/>
          <a:stretch/>
        </p:blipFill>
        <p:spPr>
          <a:xfrm>
            <a:off x="7401771" y="1380855"/>
            <a:ext cx="4596888" cy="1719448"/>
          </a:xfrm>
          <a:prstGeom prst="rect">
            <a:avLst/>
          </a:prstGeom>
        </p:spPr>
      </p:pic>
      <p:sp>
        <p:nvSpPr>
          <p:cNvPr id="7" name="Rectangle 6"/>
          <p:cNvSpPr/>
          <p:nvPr/>
        </p:nvSpPr>
        <p:spPr>
          <a:xfrm>
            <a:off x="396781" y="329758"/>
            <a:ext cx="6096000" cy="646331"/>
          </a:xfrm>
          <a:prstGeom prst="rect">
            <a:avLst/>
          </a:prstGeom>
        </p:spPr>
        <p:txBody>
          <a:bodyPr>
            <a:spAutoFit/>
          </a:bodyPr>
          <a:lstStyle/>
          <a:p>
            <a:r>
              <a:rPr lang="en-GB" b="1" dirty="0" smtClean="0">
                <a:latin typeface="Arial" panose="020B0604020202020204" pitchFamily="34" charset="0"/>
                <a:cs typeface="Arial" panose="020B0604020202020204" pitchFamily="34" charset="0"/>
              </a:rPr>
              <a:t>IGC Public Engagement &amp; Communications Training Programme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1744" y="3378107"/>
            <a:ext cx="3706296" cy="2058562"/>
          </a:xfrm>
          <a:prstGeom prst="rect">
            <a:avLst/>
          </a:prstGeom>
        </p:spPr>
      </p:pic>
    </p:spTree>
    <p:extLst>
      <p:ext uri="{BB962C8B-B14F-4D97-AF65-F5344CB8AC3E}">
        <p14:creationId xmlns:p14="http://schemas.microsoft.com/office/powerpoint/2010/main" val="3701131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940" y="5883564"/>
            <a:ext cx="4837905" cy="97443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2372" b="24453"/>
          <a:stretch/>
        </p:blipFill>
        <p:spPr>
          <a:xfrm>
            <a:off x="9024541" y="190754"/>
            <a:ext cx="3039304" cy="924341"/>
          </a:xfrm>
          <a:prstGeom prst="rect">
            <a:avLst/>
          </a:prstGeom>
        </p:spPr>
      </p:pic>
      <p:sp>
        <p:nvSpPr>
          <p:cNvPr id="2" name="Rectangle 1"/>
          <p:cNvSpPr/>
          <p:nvPr/>
        </p:nvSpPr>
        <p:spPr>
          <a:xfrm>
            <a:off x="396781" y="1115095"/>
            <a:ext cx="7084120" cy="5324535"/>
          </a:xfrm>
          <a:prstGeom prst="rect">
            <a:avLst/>
          </a:prstGeom>
        </p:spPr>
        <p:txBody>
          <a:bodyPr wrap="square">
            <a:spAutoFit/>
          </a:bodyPr>
          <a:lstStyle/>
          <a:p>
            <a:r>
              <a:rPr lang="en-GB"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April 2022: “Wow! Why! Aha!” - Dr Bunhead (Tom Pringle)</a:t>
            </a:r>
          </a:p>
          <a:p>
            <a:endParaRPr lang="en-GB"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special training Science </a:t>
            </a: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Communication workshop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was delivered over 1½ days for the new EpiCrossBorders PhD </a:t>
            </a: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Programme</a:t>
            </a:r>
          </a:p>
          <a:p>
            <a:endPar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Tom used drama training techniques and experiential learning to encourage students to </a:t>
            </a:r>
          </a:p>
          <a:p>
            <a:pPr marL="285750" indent="-285750">
              <a:buFont typeface="Arial" panose="020B0604020202020204" pitchFamily="34" charset="0"/>
              <a:buChar char="•"/>
            </a:pP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learn new techniques and ways of thinking &amp; doing</a:t>
            </a:r>
          </a:p>
          <a:p>
            <a:pPr marL="285750" indent="-285750">
              <a:buFont typeface="Arial" panose="020B0604020202020204" pitchFamily="34" charset="0"/>
              <a:buChar char="•"/>
            </a:pP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practice with each other</a:t>
            </a:r>
          </a:p>
          <a:p>
            <a:pPr marL="285750" indent="-285750">
              <a:buFont typeface="Arial" panose="020B0604020202020204" pitchFamily="34" charset="0"/>
              <a:buChar char="•"/>
            </a:pP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self reflect &amp; provide constructive criticism to others</a:t>
            </a:r>
          </a:p>
          <a:p>
            <a:pPr marL="285750" indent="-285750">
              <a:buFont typeface="Arial" panose="020B0604020202020204" pitchFamily="34" charset="0"/>
              <a:buChar char="•"/>
            </a:pP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practice again</a:t>
            </a:r>
          </a:p>
          <a:p>
            <a:pPr marL="285750" indent="-285750">
              <a:buFont typeface="Arial" panose="020B0604020202020204" pitchFamily="34" charset="0"/>
              <a:buChar char="•"/>
            </a:pP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reflect again etc. </a:t>
            </a:r>
          </a:p>
          <a:p>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until they really understood how to share their own research  effectively, be creative in doing so &amp; felt comfortable opening dialogue about it</a:t>
            </a:r>
          </a:p>
          <a:p>
            <a:endParaRPr lang="en-GB" sz="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r>
              <a:rPr lang="en-GB"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n-GB" sz="1600" i="1" dirty="0">
                <a:latin typeface="Arial" panose="020B0604020202020204" pitchFamily="34" charset="0"/>
                <a:ea typeface="Calibri" panose="020F0502020204030204" pitchFamily="34" charset="0"/>
                <a:cs typeface="Times New Roman" panose="02020603050405020304" pitchFamily="18" charset="0"/>
              </a:rPr>
              <a:t>The training made me want to try the 3 minute thesis competition. It also encouraged me to incorporate movement into a public engagement, either Dance your PhD, or a dance course for children to learn disease mechanisms</a:t>
            </a:r>
            <a:r>
              <a:rPr lang="en-GB" sz="1600" dirty="0" smtClean="0">
                <a:latin typeface="Arial" panose="020B0604020202020204" pitchFamily="34" charset="0"/>
                <a:ea typeface="Calibri" panose="020F0502020204030204" pitchFamily="34" charset="0"/>
                <a:cs typeface="Times New Roman" panose="02020603050405020304" pitchFamily="18" charset="0"/>
              </a:rPr>
              <a: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186" y="1409953"/>
            <a:ext cx="4049195" cy="4028949"/>
          </a:xfrm>
          <a:prstGeom prst="rect">
            <a:avLst/>
          </a:prstGeom>
        </p:spPr>
      </p:pic>
      <p:sp>
        <p:nvSpPr>
          <p:cNvPr id="7" name="Rectangle 6"/>
          <p:cNvSpPr/>
          <p:nvPr/>
        </p:nvSpPr>
        <p:spPr>
          <a:xfrm>
            <a:off x="396781" y="329758"/>
            <a:ext cx="6096000" cy="646331"/>
          </a:xfrm>
          <a:prstGeom prst="rect">
            <a:avLst/>
          </a:prstGeom>
        </p:spPr>
        <p:txBody>
          <a:bodyPr>
            <a:spAutoFit/>
          </a:bodyPr>
          <a:lstStyle/>
          <a:p>
            <a:r>
              <a:rPr lang="en-GB" b="1" dirty="0" smtClean="0">
                <a:latin typeface="Arial" panose="020B0604020202020204" pitchFamily="34" charset="0"/>
                <a:cs typeface="Arial" panose="020B0604020202020204" pitchFamily="34" charset="0"/>
              </a:rPr>
              <a:t>IGC Public Engagement &amp; Communications Training Programme </a:t>
            </a:r>
          </a:p>
        </p:txBody>
      </p:sp>
    </p:spTree>
    <p:extLst>
      <p:ext uri="{BB962C8B-B14F-4D97-AF65-F5344CB8AC3E}">
        <p14:creationId xmlns:p14="http://schemas.microsoft.com/office/powerpoint/2010/main" val="3013158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940" y="5883564"/>
            <a:ext cx="4837905" cy="97443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2372" b="24453"/>
          <a:stretch/>
        </p:blipFill>
        <p:spPr>
          <a:xfrm>
            <a:off x="9024541" y="190754"/>
            <a:ext cx="3039304" cy="924341"/>
          </a:xfrm>
          <a:prstGeom prst="rect">
            <a:avLst/>
          </a:prstGeom>
        </p:spPr>
      </p:pic>
      <p:sp>
        <p:nvSpPr>
          <p:cNvPr id="2" name="Rectangle 1"/>
          <p:cNvSpPr/>
          <p:nvPr/>
        </p:nvSpPr>
        <p:spPr>
          <a:xfrm>
            <a:off x="396781" y="1048197"/>
            <a:ext cx="6096000" cy="5347105"/>
          </a:xfrm>
          <a:prstGeom prst="rect">
            <a:avLst/>
          </a:prstGeom>
        </p:spPr>
        <p:txBody>
          <a:bodyPr>
            <a:spAutoFit/>
          </a:bodyPr>
          <a:lstStyle/>
          <a:p>
            <a:pPr>
              <a:lnSpc>
                <a:spcPct val="107000"/>
              </a:lnSpc>
              <a:spcAft>
                <a:spcPts val="800"/>
              </a:spcAft>
            </a:pPr>
            <a:r>
              <a:rPr lang="en-GB" b="1" dirty="0" smtClean="0">
                <a:latin typeface="Arial" panose="020B0604020202020204" pitchFamily="34" charset="0"/>
                <a:ea typeface="Calibri" panose="020F0502020204030204" pitchFamily="34" charset="0"/>
                <a:cs typeface="Arial" panose="020B0604020202020204" pitchFamily="34" charset="0"/>
              </a:rPr>
              <a:t>How do we embed PE and PE Training?</a:t>
            </a:r>
          </a:p>
          <a:p>
            <a:pPr marL="285750" indent="-285750">
              <a:lnSpc>
                <a:spcPct val="107000"/>
              </a:lnSpc>
              <a:spcAft>
                <a:spcPts val="800"/>
              </a:spcAft>
              <a:buFont typeface="Arial" panose="020B0604020202020204" pitchFamily="34" charset="0"/>
              <a:buChar char="•"/>
            </a:pPr>
            <a:r>
              <a:rPr lang="en-GB" dirty="0" smtClean="0">
                <a:latin typeface="Arial" panose="020B0604020202020204" pitchFamily="34" charset="0"/>
                <a:ea typeface="Calibri" panose="020F0502020204030204" pitchFamily="34" charset="0"/>
                <a:cs typeface="Arial" panose="020B0604020202020204" pitchFamily="34" charset="0"/>
              </a:rPr>
              <a:t>Undertaking PE is part of our staff &amp; student’s annual Performance and Development Review (R&amp;DR</a:t>
            </a:r>
            <a:r>
              <a:rPr lang="en-GB" dirty="0" smtClean="0">
                <a:latin typeface="Arial" panose="020B0604020202020204" pitchFamily="34" charset="0"/>
                <a:ea typeface="Calibri" panose="020F0502020204030204" pitchFamily="34" charset="0"/>
                <a:cs typeface="Arial" panose="020B0604020202020204" pitchFamily="34" charset="0"/>
              </a:rPr>
              <a:t>), so this helping to ensure the time for PE training &amp; delivery is included in Work Plans</a:t>
            </a:r>
            <a:endParaRPr lang="en-GB" dirty="0" smtClean="0">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dirty="0" smtClean="0">
                <a:latin typeface="Arial" panose="020B0604020202020204" pitchFamily="34" charset="0"/>
                <a:ea typeface="Calibri" panose="020F0502020204030204" pitchFamily="34" charset="0"/>
                <a:cs typeface="Arial" panose="020B0604020202020204" pitchFamily="34" charset="0"/>
              </a:rPr>
              <a:t>We are aiming to include undertaking </a:t>
            </a:r>
            <a:r>
              <a:rPr lang="en-GB" dirty="0">
                <a:latin typeface="Arial" panose="020B0604020202020204" pitchFamily="34" charset="0"/>
                <a:ea typeface="Calibri" panose="020F0502020204030204" pitchFamily="34" charset="0"/>
                <a:cs typeface="Arial" panose="020B0604020202020204" pitchFamily="34" charset="0"/>
              </a:rPr>
              <a:t>PE </a:t>
            </a:r>
            <a:r>
              <a:rPr lang="en-GB" dirty="0" smtClean="0">
                <a:latin typeface="Arial" panose="020B0604020202020204" pitchFamily="34" charset="0"/>
                <a:ea typeface="Calibri" panose="020F0502020204030204" pitchFamily="34" charset="0"/>
                <a:cs typeface="Arial" panose="020B0604020202020204" pitchFamily="34" charset="0"/>
              </a:rPr>
              <a:t>in all </a:t>
            </a:r>
            <a:r>
              <a:rPr lang="en-GB" dirty="0" smtClean="0">
                <a:latin typeface="Arial" panose="020B0604020202020204" pitchFamily="34" charset="0"/>
                <a:ea typeface="Calibri" panose="020F0502020204030204" pitchFamily="34" charset="0"/>
                <a:cs typeface="Arial" panose="020B0604020202020204" pitchFamily="34" charset="0"/>
              </a:rPr>
              <a:t>our </a:t>
            </a:r>
            <a:r>
              <a:rPr lang="en-GB" dirty="0" smtClean="0">
                <a:latin typeface="Arial" panose="020B0604020202020204" pitchFamily="34" charset="0"/>
                <a:ea typeface="Calibri" panose="020F0502020204030204" pitchFamily="34" charset="0"/>
                <a:cs typeface="Arial" panose="020B0604020202020204" pitchFamily="34" charset="0"/>
              </a:rPr>
              <a:t>Job Descriptions</a:t>
            </a:r>
          </a:p>
          <a:p>
            <a:pPr marL="285750" indent="-285750">
              <a:lnSpc>
                <a:spcPct val="107000"/>
              </a:lnSpc>
              <a:spcAft>
                <a:spcPts val="800"/>
              </a:spcAft>
              <a:buFont typeface="Arial" panose="020B0604020202020204" pitchFamily="34" charset="0"/>
              <a:buChar char="•"/>
            </a:pPr>
            <a:r>
              <a:rPr lang="en-GB" dirty="0" smtClean="0">
                <a:latin typeface="Arial" panose="020B0604020202020204" pitchFamily="34" charset="0"/>
                <a:ea typeface="Calibri" panose="020F0502020204030204" pitchFamily="34" charset="0"/>
                <a:cs typeface="Arial" panose="020B0604020202020204" pitchFamily="34" charset="0"/>
              </a:rPr>
              <a:t>Staff &amp; Students who deliver PE are recognised via IGC-wide emails, on our Intranet, in web stories and tweets</a:t>
            </a:r>
          </a:p>
          <a:p>
            <a:pPr marL="285750" indent="-285750">
              <a:lnSpc>
                <a:spcPct val="107000"/>
              </a:lnSpc>
              <a:spcAft>
                <a:spcPts val="800"/>
              </a:spcAft>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Our outstanding Postdocs are recognised through our college’s annual National Postdoc Appreciation Week Award for PE. Each campus is encouraged to nominate postdocs for </a:t>
            </a:r>
            <a:r>
              <a:rPr lang="en-GB">
                <a:latin typeface="Arial" panose="020B0604020202020204" pitchFamily="34" charset="0"/>
                <a:ea typeface="Calibri" panose="020F0502020204030204" pitchFamily="34" charset="0"/>
                <a:cs typeface="Arial" panose="020B0604020202020204" pitchFamily="34" charset="0"/>
              </a:rPr>
              <a:t>4</a:t>
            </a:r>
            <a:r>
              <a:rPr lang="en-GB" smtClean="0">
                <a:latin typeface="Arial" panose="020B0604020202020204" pitchFamily="34" charset="0"/>
                <a:ea typeface="Calibri" panose="020F0502020204030204" pitchFamily="34" charset="0"/>
                <a:cs typeface="Arial" panose="020B0604020202020204" pitchFamily="34" charset="0"/>
              </a:rPr>
              <a:t> categories </a:t>
            </a:r>
            <a:r>
              <a:rPr lang="en-GB" dirty="0">
                <a:latin typeface="Arial" panose="020B0604020202020204" pitchFamily="34" charset="0"/>
                <a:ea typeface="Calibri" panose="020F0502020204030204" pitchFamily="34" charset="0"/>
                <a:cs typeface="Arial" panose="020B0604020202020204" pitchFamily="34" charset="0"/>
              </a:rPr>
              <a:t>and those with the most </a:t>
            </a:r>
            <a:r>
              <a:rPr lang="en-GB">
                <a:latin typeface="Arial" panose="020B0604020202020204" pitchFamily="34" charset="0"/>
                <a:ea typeface="Calibri" panose="020F0502020204030204" pitchFamily="34" charset="0"/>
                <a:cs typeface="Arial" panose="020B0604020202020204" pitchFamily="34" charset="0"/>
              </a:rPr>
              <a:t>nominations </a:t>
            </a:r>
            <a:r>
              <a:rPr lang="en-GB" smtClean="0">
                <a:latin typeface="Arial" panose="020B0604020202020204" pitchFamily="34" charset="0"/>
                <a:ea typeface="Calibri" panose="020F0502020204030204" pitchFamily="34" charset="0"/>
                <a:cs typeface="Arial" panose="020B0604020202020204" pitchFamily="34" charset="0"/>
              </a:rPr>
              <a:t>win!</a:t>
            </a:r>
            <a:endParaRPr lang="en-GB"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96781" y="329758"/>
            <a:ext cx="6096000" cy="646331"/>
          </a:xfrm>
          <a:prstGeom prst="rect">
            <a:avLst/>
          </a:prstGeom>
        </p:spPr>
        <p:txBody>
          <a:bodyPr>
            <a:spAutoFit/>
          </a:bodyPr>
          <a:lstStyle/>
          <a:p>
            <a:r>
              <a:rPr lang="en-GB" b="1" dirty="0" smtClean="0">
                <a:latin typeface="Arial" panose="020B0604020202020204" pitchFamily="34" charset="0"/>
                <a:cs typeface="Arial" panose="020B0604020202020204" pitchFamily="34" charset="0"/>
              </a:rPr>
              <a:t>IGC Public Engagement &amp; Communications Training Programme </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3782" y="1438965"/>
            <a:ext cx="3662219" cy="206036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3782" y="3582407"/>
            <a:ext cx="3662219" cy="2059998"/>
          </a:xfrm>
          <a:prstGeom prst="rect">
            <a:avLst/>
          </a:prstGeom>
        </p:spPr>
      </p:pic>
    </p:spTree>
    <p:extLst>
      <p:ext uri="{BB962C8B-B14F-4D97-AF65-F5344CB8AC3E}">
        <p14:creationId xmlns:p14="http://schemas.microsoft.com/office/powerpoint/2010/main" val="2253702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940" y="5883564"/>
            <a:ext cx="4837905" cy="97443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2372" b="24453"/>
          <a:stretch/>
        </p:blipFill>
        <p:spPr>
          <a:xfrm>
            <a:off x="9024541" y="190754"/>
            <a:ext cx="3039304" cy="924341"/>
          </a:xfrm>
          <a:prstGeom prst="rect">
            <a:avLst/>
          </a:prstGeom>
        </p:spPr>
      </p:pic>
      <p:sp>
        <p:nvSpPr>
          <p:cNvPr id="2" name="Rectangle 1"/>
          <p:cNvSpPr/>
          <p:nvPr/>
        </p:nvSpPr>
        <p:spPr>
          <a:xfrm>
            <a:off x="396781" y="1048197"/>
            <a:ext cx="6096000" cy="5862374"/>
          </a:xfrm>
          <a:prstGeom prst="rect">
            <a:avLst/>
          </a:prstGeom>
        </p:spPr>
        <p:txBody>
          <a:bodyPr>
            <a:spAutoFit/>
          </a:bodyPr>
          <a:lstStyle/>
          <a:p>
            <a:pPr>
              <a:lnSpc>
                <a:spcPct val="107000"/>
              </a:lnSpc>
              <a:spcAft>
                <a:spcPts val="800"/>
              </a:spcAft>
            </a:pPr>
            <a:r>
              <a:rPr lang="en-GB" b="1" dirty="0" smtClean="0">
                <a:latin typeface="Arial" panose="020B0604020202020204" pitchFamily="34" charset="0"/>
                <a:ea typeface="Calibri" panose="020F0502020204030204" pitchFamily="34" charset="0"/>
                <a:cs typeface="Arial" panose="020B0604020202020204" pitchFamily="34" charset="0"/>
              </a:rPr>
              <a:t>How do we embed PE and PE Training?</a:t>
            </a:r>
          </a:p>
          <a:p>
            <a:pPr marL="285750" indent="-285750">
              <a:lnSpc>
                <a:spcPct val="107000"/>
              </a:lnSpc>
              <a:spcAft>
                <a:spcPts val="800"/>
              </a:spcAft>
              <a:buFont typeface="Arial" panose="020B0604020202020204" pitchFamily="34" charset="0"/>
              <a:buChar char="•"/>
            </a:pPr>
            <a:r>
              <a:rPr lang="en-GB" dirty="0" smtClean="0">
                <a:latin typeface="Arial" panose="020B0604020202020204" pitchFamily="34" charset="0"/>
                <a:ea typeface="Calibri" panose="020F0502020204030204" pitchFamily="34" charset="0"/>
                <a:cs typeface="Times New Roman" panose="02020603050405020304" pitchFamily="18" charset="0"/>
              </a:rPr>
              <a:t>Core PE sessions are part of our PhD student’s annual training programme and attendance is proactively encouraged</a:t>
            </a:r>
          </a:p>
          <a:p>
            <a:pPr marL="285750" indent="-285750">
              <a:lnSpc>
                <a:spcPct val="107000"/>
              </a:lnSpc>
              <a:spcAft>
                <a:spcPts val="800"/>
              </a:spcAft>
              <a:buFont typeface="Arial" panose="020B0604020202020204" pitchFamily="34" charset="0"/>
              <a:buChar char="•"/>
            </a:pPr>
            <a:r>
              <a:rPr lang="en-GB" dirty="0" smtClean="0">
                <a:latin typeface="Arial" panose="020B0604020202020204" pitchFamily="34" charset="0"/>
                <a:ea typeface="Calibri" panose="020F0502020204030204" pitchFamily="34" charset="0"/>
                <a:cs typeface="Times New Roman" panose="02020603050405020304" pitchFamily="18" charset="0"/>
              </a:rPr>
              <a:t>The annual PEC programme is open to all staff &amp; students. Attendance is high, initially dominated by PhD students but now attracting research staff, from all career stages, and technicians </a:t>
            </a:r>
          </a:p>
          <a:p>
            <a:pPr marL="285750" indent="-285750">
              <a:lnSpc>
                <a:spcPct val="107000"/>
              </a:lnSpc>
              <a:spcAft>
                <a:spcPts val="800"/>
              </a:spcAft>
              <a:buFont typeface="Arial" panose="020B0604020202020204" pitchFamily="34" charset="0"/>
              <a:buChar char="•"/>
            </a:pPr>
            <a:r>
              <a:rPr lang="en-GB" dirty="0" smtClean="0">
                <a:latin typeface="Arial" panose="020B0604020202020204" pitchFamily="34" charset="0"/>
                <a:ea typeface="Calibri" panose="020F0502020204030204" pitchFamily="34" charset="0"/>
                <a:cs typeface="Times New Roman" panose="02020603050405020304" pitchFamily="18" charset="0"/>
              </a:rPr>
              <a:t>Between 10-15 </a:t>
            </a:r>
            <a:r>
              <a:rPr lang="en-GB" dirty="0">
                <a:latin typeface="Arial" panose="020B0604020202020204" pitchFamily="34" charset="0"/>
                <a:ea typeface="Calibri" panose="020F0502020204030204" pitchFamily="34" charset="0"/>
                <a:cs typeface="Times New Roman" panose="02020603050405020304" pitchFamily="18" charset="0"/>
              </a:rPr>
              <a:t>PEC </a:t>
            </a:r>
            <a:r>
              <a:rPr lang="en-GB" dirty="0" smtClean="0">
                <a:latin typeface="Arial" panose="020B0604020202020204" pitchFamily="34" charset="0"/>
                <a:ea typeface="Calibri" panose="020F0502020204030204" pitchFamily="34" charset="0"/>
                <a:cs typeface="Times New Roman" panose="02020603050405020304" pitchFamily="18" charset="0"/>
              </a:rPr>
              <a:t>training sessions are delivered annually, but previous sessions that were recorded are accessible to all via our Intranet</a:t>
            </a:r>
          </a:p>
          <a:p>
            <a:pPr marL="285750" indent="-285750">
              <a:lnSpc>
                <a:spcPct val="107000"/>
              </a:lnSpc>
              <a:spcAft>
                <a:spcPts val="800"/>
              </a:spcAft>
              <a:buFont typeface="Arial" panose="020B0604020202020204" pitchFamily="34" charset="0"/>
              <a:buChar char="•"/>
            </a:pPr>
            <a:r>
              <a:rPr lang="en-GB" dirty="0" smtClean="0">
                <a:latin typeface="Arial" panose="020B0604020202020204" pitchFamily="34" charset="0"/>
                <a:ea typeface="Calibri" panose="020F0502020204030204" pitchFamily="34" charset="0"/>
                <a:cs typeface="Times New Roman" panose="02020603050405020304" pitchFamily="18" charset="0"/>
              </a:rPr>
              <a:t>The 32 </a:t>
            </a:r>
            <a:r>
              <a:rPr lang="en-GB" dirty="0">
                <a:latin typeface="Arial" panose="020B0604020202020204" pitchFamily="34" charset="0"/>
                <a:ea typeface="Calibri" panose="020F0502020204030204" pitchFamily="34" charset="0"/>
                <a:cs typeface="Times New Roman" panose="02020603050405020304" pitchFamily="18" charset="0"/>
              </a:rPr>
              <a:t>training sessions </a:t>
            </a:r>
            <a:r>
              <a:rPr lang="en-GB" dirty="0" smtClean="0">
                <a:latin typeface="Arial" panose="020B0604020202020204" pitchFamily="34" charset="0"/>
                <a:ea typeface="Calibri" panose="020F0502020204030204" pitchFamily="34" charset="0"/>
                <a:cs typeface="Times New Roman" panose="02020603050405020304" pitchFamily="18" charset="0"/>
              </a:rPr>
              <a:t>within our programme are rolled out over 3 years</a:t>
            </a:r>
          </a:p>
          <a:p>
            <a:pPr marL="285750" indent="-285750">
              <a:buFont typeface="Arial" panose="020B0604020202020204" pitchFamily="34" charset="0"/>
              <a:buChar char="•"/>
            </a:pPr>
            <a:r>
              <a:rPr lang="en-GB" dirty="0" smtClean="0">
                <a:latin typeface="Arial" panose="020B0604020202020204" pitchFamily="34" charset="0"/>
                <a:ea typeface="Calibri" panose="020F0502020204030204" pitchFamily="34" charset="0"/>
                <a:cs typeface="Times New Roman" panose="02020603050405020304" pitchFamily="18" charset="0"/>
              </a:rPr>
              <a:t>Our staff &amp; students are not required to attend all these sessions but pick the ones that appeal most to them - </a:t>
            </a:r>
            <a:r>
              <a:rPr lang="en-GB" dirty="0" smtClean="0">
                <a:latin typeface="Arial" panose="020B0604020202020204" pitchFamily="34" charset="0"/>
                <a:cs typeface="Arial" panose="020B0604020202020204" pitchFamily="34" charset="0"/>
              </a:rPr>
              <a:t>to build confidence, competence &amp; skill sets and to help them to increase the quality &amp; impact of their research</a:t>
            </a:r>
            <a:endParaRPr lang="en-GB" dirty="0">
              <a:latin typeface="Arial" panose="020B0604020202020204" pitchFamily="34" charset="0"/>
              <a:cs typeface="Arial" panose="020B0604020202020204" pitchFamily="34" charset="0"/>
            </a:endParaRPr>
          </a:p>
          <a:p>
            <a:pPr>
              <a:lnSpc>
                <a:spcPct val="107000"/>
              </a:lnSpc>
              <a:spcAft>
                <a:spcPts val="800"/>
              </a:spcAft>
            </a:pPr>
            <a:endParaRPr lang="en-GB"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96781" y="329758"/>
            <a:ext cx="6096000" cy="646331"/>
          </a:xfrm>
          <a:prstGeom prst="rect">
            <a:avLst/>
          </a:prstGeom>
        </p:spPr>
        <p:txBody>
          <a:bodyPr>
            <a:spAutoFit/>
          </a:bodyPr>
          <a:lstStyle/>
          <a:p>
            <a:r>
              <a:rPr lang="en-GB" b="1" dirty="0" smtClean="0">
                <a:latin typeface="Arial" panose="020B0604020202020204" pitchFamily="34" charset="0"/>
                <a:cs typeface="Arial" panose="020B0604020202020204" pitchFamily="34" charset="0"/>
              </a:rPr>
              <a:t>IGC Public Engagement &amp; Communications Training Programme </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6594" y="1864650"/>
            <a:ext cx="5001536" cy="2814864"/>
          </a:xfrm>
          <a:prstGeom prst="rect">
            <a:avLst/>
          </a:prstGeom>
        </p:spPr>
      </p:pic>
    </p:spTree>
    <p:extLst>
      <p:ext uri="{BB962C8B-B14F-4D97-AF65-F5344CB8AC3E}">
        <p14:creationId xmlns:p14="http://schemas.microsoft.com/office/powerpoint/2010/main" val="48208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940" y="5883564"/>
            <a:ext cx="4837905" cy="97443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2372" b="24453"/>
          <a:stretch/>
        </p:blipFill>
        <p:spPr>
          <a:xfrm>
            <a:off x="9024541" y="190754"/>
            <a:ext cx="3039304" cy="924341"/>
          </a:xfrm>
          <a:prstGeom prst="rect">
            <a:avLst/>
          </a:prstGeom>
        </p:spPr>
      </p:pic>
      <p:sp>
        <p:nvSpPr>
          <p:cNvPr id="2" name="Rectangle 1"/>
          <p:cNvSpPr/>
          <p:nvPr/>
        </p:nvSpPr>
        <p:spPr>
          <a:xfrm>
            <a:off x="396781" y="1697020"/>
            <a:ext cx="6096000" cy="3416320"/>
          </a:xfrm>
          <a:prstGeom prst="rect">
            <a:avLst/>
          </a:prstGeom>
        </p:spPr>
        <p:txBody>
          <a:bodyPr>
            <a:spAutoFit/>
          </a:bodyPr>
          <a:lstStyle/>
          <a:p>
            <a:r>
              <a:rPr lang="en-GB" dirty="0" smtClean="0">
                <a:latin typeface="Arial" panose="020B0604020202020204" pitchFamily="34" charset="0"/>
                <a:ea typeface="Calibri" panose="020F0502020204030204" pitchFamily="34" charset="0"/>
              </a:rPr>
              <a:t>We promote </a:t>
            </a:r>
            <a:r>
              <a:rPr lang="en-GB" dirty="0">
                <a:latin typeface="Arial" panose="020B0604020202020204" pitchFamily="34" charset="0"/>
                <a:ea typeface="Calibri" panose="020F0502020204030204" pitchFamily="34" charset="0"/>
              </a:rPr>
              <a:t>relevant training offered by </a:t>
            </a:r>
            <a:endParaRPr lang="en-GB" dirty="0" smtClean="0">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dirty="0">
                <a:latin typeface="Arial" panose="020B0604020202020204" pitchFamily="34" charset="0"/>
                <a:ea typeface="Calibri" panose="020F0502020204030204" pitchFamily="34" charset="0"/>
              </a:rPr>
              <a:t>T</a:t>
            </a:r>
            <a:r>
              <a:rPr lang="en-GB" dirty="0" smtClean="0">
                <a:latin typeface="Arial" panose="020B0604020202020204" pitchFamily="34" charset="0"/>
                <a:ea typeface="Calibri" panose="020F0502020204030204" pitchFamily="34" charset="0"/>
              </a:rPr>
              <a:t>he </a:t>
            </a:r>
            <a:r>
              <a:rPr lang="en-GB" dirty="0">
                <a:latin typeface="Arial" panose="020B0604020202020204" pitchFamily="34" charset="0"/>
                <a:ea typeface="Calibri" panose="020F0502020204030204" pitchFamily="34" charset="0"/>
              </a:rPr>
              <a:t>University </a:t>
            </a:r>
            <a:r>
              <a:rPr lang="en-GB" dirty="0" smtClean="0">
                <a:latin typeface="Arial" panose="020B0604020202020204" pitchFamily="34" charset="0"/>
                <a:ea typeface="Calibri" panose="020F0502020204030204" pitchFamily="34" charset="0"/>
              </a:rPr>
              <a:t>of Edinburgh </a:t>
            </a:r>
          </a:p>
          <a:p>
            <a:pPr marL="742950" lvl="1" indent="-285750">
              <a:buFont typeface="Arial" panose="020B0604020202020204" pitchFamily="34" charset="0"/>
              <a:buChar char="•"/>
            </a:pPr>
            <a:r>
              <a:rPr lang="en-GB" dirty="0" smtClean="0">
                <a:latin typeface="Arial" panose="020B0604020202020204" pitchFamily="34" charset="0"/>
                <a:ea typeface="Calibri" panose="020F0502020204030204" pitchFamily="34" charset="0"/>
              </a:rPr>
              <a:t>Institute </a:t>
            </a:r>
            <a:r>
              <a:rPr lang="en-GB" dirty="0">
                <a:latin typeface="Arial" panose="020B0604020202020204" pitchFamily="34" charset="0"/>
                <a:ea typeface="Calibri" panose="020F0502020204030204" pitchFamily="34" charset="0"/>
              </a:rPr>
              <a:t>of Academic </a:t>
            </a:r>
            <a:r>
              <a:rPr lang="en-GB" dirty="0" smtClean="0">
                <a:latin typeface="Arial" panose="020B0604020202020204" pitchFamily="34" charset="0"/>
                <a:ea typeface="Calibri" panose="020F0502020204030204" pitchFamily="34" charset="0"/>
              </a:rPr>
              <a:t>Development</a:t>
            </a:r>
          </a:p>
          <a:p>
            <a:pPr marL="742950" lvl="1" indent="-285750">
              <a:buFont typeface="Arial" panose="020B0604020202020204" pitchFamily="34" charset="0"/>
              <a:buChar char="•"/>
            </a:pPr>
            <a:r>
              <a:rPr lang="en-GB" dirty="0" smtClean="0">
                <a:latin typeface="Arial" panose="020B0604020202020204" pitchFamily="34" charset="0"/>
                <a:ea typeface="Calibri" panose="020F0502020204030204" pitchFamily="34" charset="0"/>
              </a:rPr>
              <a:t>Wellcome </a:t>
            </a:r>
            <a:r>
              <a:rPr lang="en-GB" dirty="0">
                <a:latin typeface="Arial" panose="020B0604020202020204" pitchFamily="34" charset="0"/>
                <a:ea typeface="Calibri" panose="020F0502020204030204" pitchFamily="34" charset="0"/>
              </a:rPr>
              <a:t>Trust Edinburgh Clinical Research Facility (</a:t>
            </a:r>
            <a:r>
              <a:rPr lang="en-GB" dirty="0" smtClean="0">
                <a:latin typeface="Arial" panose="020B0604020202020204" pitchFamily="34" charset="0"/>
                <a:ea typeface="Calibri" panose="020F0502020204030204" pitchFamily="34" charset="0"/>
              </a:rPr>
              <a:t>WTCRF)</a:t>
            </a:r>
          </a:p>
          <a:p>
            <a:pPr marL="742950" lvl="1" indent="-285750">
              <a:buFont typeface="Arial" panose="020B0604020202020204" pitchFamily="34" charset="0"/>
              <a:buChar char="•"/>
            </a:pPr>
            <a:r>
              <a:rPr lang="en-GB" dirty="0" smtClean="0">
                <a:latin typeface="Arial" panose="020B0604020202020204" pitchFamily="34" charset="0"/>
                <a:ea typeface="Calibri" panose="020F0502020204030204" pitchFamily="34" charset="0"/>
              </a:rPr>
              <a:t>The College </a:t>
            </a:r>
            <a:r>
              <a:rPr lang="en-GB" dirty="0">
                <a:latin typeface="Arial" panose="020B0604020202020204" pitchFamily="34" charset="0"/>
                <a:ea typeface="Calibri" panose="020F0502020204030204" pitchFamily="34" charset="0"/>
              </a:rPr>
              <a:t>of Medicine and Veterinary </a:t>
            </a:r>
            <a:r>
              <a:rPr lang="en-GB" dirty="0" smtClean="0">
                <a:latin typeface="Arial" panose="020B0604020202020204" pitchFamily="34" charset="0"/>
                <a:ea typeface="Calibri" panose="020F0502020204030204" pitchFamily="34" charset="0"/>
              </a:rPr>
              <a:t>Medicine</a:t>
            </a:r>
          </a:p>
          <a:p>
            <a:pPr marL="742950" lvl="1" indent="-285750">
              <a:buFont typeface="Arial" panose="020B0604020202020204" pitchFamily="34" charset="0"/>
              <a:buChar char="•"/>
            </a:pPr>
            <a:r>
              <a:rPr lang="en-GB" dirty="0">
                <a:latin typeface="Arial" panose="020B0604020202020204" pitchFamily="34" charset="0"/>
                <a:ea typeface="Calibri" panose="020F0502020204030204" pitchFamily="34" charset="0"/>
              </a:rPr>
              <a:t>T</a:t>
            </a:r>
            <a:r>
              <a:rPr lang="en-GB" dirty="0" smtClean="0">
                <a:latin typeface="Arial" panose="020B0604020202020204" pitchFamily="34" charset="0"/>
                <a:ea typeface="Calibri" panose="020F0502020204030204" pitchFamily="34" charset="0"/>
              </a:rPr>
              <a:t>he </a:t>
            </a:r>
            <a:r>
              <a:rPr lang="en-GB" dirty="0">
                <a:latin typeface="Arial" panose="020B0604020202020204" pitchFamily="34" charset="0"/>
                <a:ea typeface="Calibri" panose="020F0502020204030204" pitchFamily="34" charset="0"/>
              </a:rPr>
              <a:t>Edinburgh Research </a:t>
            </a:r>
            <a:r>
              <a:rPr lang="en-GB" dirty="0" smtClean="0">
                <a:latin typeface="Arial" panose="020B0604020202020204" pitchFamily="34" charset="0"/>
                <a:ea typeface="Calibri" panose="020F0502020204030204" pitchFamily="34" charset="0"/>
              </a:rPr>
              <a:t>Office</a:t>
            </a:r>
          </a:p>
          <a:p>
            <a:pPr marL="285750" indent="-285750">
              <a:buFont typeface="Arial" panose="020B0604020202020204" pitchFamily="34" charset="0"/>
              <a:buChar char="•"/>
            </a:pPr>
            <a:r>
              <a:rPr lang="en-GB" dirty="0" smtClean="0">
                <a:latin typeface="Arial" panose="020B0604020202020204" pitchFamily="34" charset="0"/>
                <a:ea typeface="Calibri" panose="020F0502020204030204" pitchFamily="34" charset="0"/>
              </a:rPr>
              <a:t>The MRC</a:t>
            </a:r>
          </a:p>
          <a:p>
            <a:pPr marL="285750" indent="-285750">
              <a:buFont typeface="Arial" panose="020B0604020202020204" pitchFamily="34" charset="0"/>
              <a:buChar char="•"/>
            </a:pPr>
            <a:r>
              <a:rPr lang="en-GB" dirty="0" smtClean="0">
                <a:latin typeface="Arial" panose="020B0604020202020204" pitchFamily="34" charset="0"/>
                <a:ea typeface="Calibri" panose="020F0502020204030204" pitchFamily="34" charset="0"/>
              </a:rPr>
              <a:t>The NCCPE</a:t>
            </a:r>
          </a:p>
          <a:p>
            <a:pPr marL="285750" indent="-285750">
              <a:buFont typeface="Arial" panose="020B0604020202020204" pitchFamily="34" charset="0"/>
              <a:buChar char="•"/>
            </a:pPr>
            <a:r>
              <a:rPr lang="en-GB" dirty="0" smtClean="0">
                <a:latin typeface="Arial" panose="020B0604020202020204" pitchFamily="34" charset="0"/>
                <a:ea typeface="Calibri" panose="020F0502020204030204" pitchFamily="34" charset="0"/>
              </a:rPr>
              <a:t>ScotPEN</a:t>
            </a:r>
          </a:p>
          <a:p>
            <a:pPr marL="285750" indent="-285750">
              <a:buFont typeface="Arial" panose="020B0604020202020204" pitchFamily="34" charset="0"/>
              <a:buChar char="•"/>
            </a:pPr>
            <a:r>
              <a:rPr lang="en-GB" dirty="0">
                <a:latin typeface="Arial" panose="020B0604020202020204" pitchFamily="34" charset="0"/>
                <a:ea typeface="Calibri" panose="020F0502020204030204" pitchFamily="34" charset="0"/>
              </a:rPr>
              <a:t>T</a:t>
            </a:r>
            <a:r>
              <a:rPr lang="en-GB" dirty="0" smtClean="0">
                <a:latin typeface="Arial" panose="020B0604020202020204" pitchFamily="34" charset="0"/>
                <a:ea typeface="Calibri" panose="020F0502020204030204" pitchFamily="34" charset="0"/>
              </a:rPr>
              <a:t>he Genetics Society </a:t>
            </a:r>
          </a:p>
          <a:p>
            <a:pPr marL="285750" indent="-285750">
              <a:buFont typeface="Arial" panose="020B0604020202020204" pitchFamily="34" charset="0"/>
              <a:buChar char="•"/>
            </a:pPr>
            <a:r>
              <a:rPr lang="en-GB" dirty="0" smtClean="0">
                <a:latin typeface="Arial" panose="020B0604020202020204" pitchFamily="34" charset="0"/>
                <a:ea typeface="Calibri" panose="020F0502020204030204" pitchFamily="34" charset="0"/>
              </a:rPr>
              <a:t>UK </a:t>
            </a:r>
            <a:r>
              <a:rPr lang="en-GB" dirty="0">
                <a:latin typeface="Arial" panose="020B0604020202020204" pitchFamily="34" charset="0"/>
                <a:ea typeface="Calibri" panose="020F0502020204030204" pitchFamily="34" charset="0"/>
              </a:rPr>
              <a:t>Parliament Knowledge Exchange </a:t>
            </a:r>
            <a:r>
              <a:rPr lang="en-GB" dirty="0" smtClean="0">
                <a:latin typeface="Arial" panose="020B0604020202020204" pitchFamily="34" charset="0"/>
                <a:ea typeface="Calibri" panose="020F0502020204030204" pitchFamily="34" charset="0"/>
              </a:rPr>
              <a:t>Unit</a:t>
            </a:r>
            <a:endParaRPr lang="en-GB" dirty="0"/>
          </a:p>
        </p:txBody>
      </p:sp>
      <p:sp>
        <p:nvSpPr>
          <p:cNvPr id="5" name="Rectangle 4"/>
          <p:cNvSpPr/>
          <p:nvPr/>
        </p:nvSpPr>
        <p:spPr>
          <a:xfrm>
            <a:off x="396781" y="329758"/>
            <a:ext cx="6096000" cy="646331"/>
          </a:xfrm>
          <a:prstGeom prst="rect">
            <a:avLst/>
          </a:prstGeom>
        </p:spPr>
        <p:txBody>
          <a:bodyPr>
            <a:spAutoFit/>
          </a:bodyPr>
          <a:lstStyle/>
          <a:p>
            <a:r>
              <a:rPr lang="en-GB" b="1" dirty="0" smtClean="0">
                <a:latin typeface="Arial" panose="020B0604020202020204" pitchFamily="34" charset="0"/>
                <a:cs typeface="Arial" panose="020B0604020202020204" pitchFamily="34" charset="0"/>
              </a:rPr>
              <a:t>IGC Public Engagement &amp; Communications Training Programme </a:t>
            </a:r>
          </a:p>
        </p:txBody>
      </p:sp>
      <p:pic>
        <p:nvPicPr>
          <p:cNvPr id="1026" name="Picture 2" descr="Medical Research Council (MRC) – UK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7863" y="1048187"/>
            <a:ext cx="2135107" cy="17778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CCPE recognised in new report | NCC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8052" y="1592504"/>
            <a:ext cx="3442508" cy="18826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cotPEN (@scotpenetwork) / Twit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7182" y="3017342"/>
            <a:ext cx="2365788" cy="23657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outh West Fly Meetings | School of Physiology, Pharmacology and  Neuroscience | University of Bristo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62258" y="3396055"/>
            <a:ext cx="3404628" cy="8965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UK Parliament Knowledge Exchange Unit: 11th October 2021 – Dr Becca Wilson"/>
          <p:cNvPicPr>
            <a:picLocks noChangeAspect="1" noChangeArrowheads="1"/>
          </p:cNvPicPr>
          <p:nvPr/>
        </p:nvPicPr>
        <p:blipFill rotWithShape="1">
          <a:blip r:embed="rId8">
            <a:extLst>
              <a:ext uri="{28A0092B-C50C-407E-A947-70E740481C1C}">
                <a14:useLocalDpi xmlns:a14="http://schemas.microsoft.com/office/drawing/2010/main" val="0"/>
              </a:ext>
            </a:extLst>
          </a:blip>
          <a:srcRect t="21870" b="20757"/>
          <a:stretch/>
        </p:blipFill>
        <p:spPr bwMode="auto">
          <a:xfrm>
            <a:off x="8695045" y="4668585"/>
            <a:ext cx="3098133" cy="987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964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940" y="5883564"/>
            <a:ext cx="4837905" cy="97443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2372" b="24453"/>
          <a:stretch/>
        </p:blipFill>
        <p:spPr>
          <a:xfrm>
            <a:off x="9024541" y="190754"/>
            <a:ext cx="3039304" cy="924341"/>
          </a:xfrm>
          <a:prstGeom prst="rect">
            <a:avLst/>
          </a:prstGeom>
        </p:spPr>
      </p:pic>
      <p:sp>
        <p:nvSpPr>
          <p:cNvPr id="2" name="Rectangle 1"/>
          <p:cNvSpPr/>
          <p:nvPr/>
        </p:nvSpPr>
        <p:spPr>
          <a:xfrm>
            <a:off x="312915" y="1429711"/>
            <a:ext cx="6263731" cy="6894195"/>
          </a:xfrm>
          <a:prstGeom prst="rect">
            <a:avLst/>
          </a:prstGeom>
        </p:spPr>
        <p:txBody>
          <a:bodyPr wrap="square">
            <a:spAutoFit/>
          </a:bodyPr>
          <a:lstStyle/>
          <a:p>
            <a:pPr marL="180000" lvl="0" algn="just">
              <a:spcAft>
                <a:spcPts val="0"/>
              </a:spcAft>
            </a:pPr>
            <a:r>
              <a:rPr lang="en-GB" sz="2000" b="1" dirty="0" smtClean="0">
                <a:solidFill>
                  <a:srgbClr val="000000"/>
                </a:solidFill>
                <a:latin typeface="Arial" panose="020B0604020202020204" pitchFamily="34" charset="0"/>
                <a:ea typeface="MS Mincho"/>
                <a:cs typeface="Arial" panose="020B0604020202020204" pitchFamily="34" charset="0"/>
              </a:rPr>
              <a:t>Evaluation</a:t>
            </a:r>
          </a:p>
          <a:p>
            <a:pPr marL="180000" indent="-180000">
              <a:buFont typeface="Arial" panose="020B0604020202020204" pitchFamily="34" charset="0"/>
              <a:buChar char="•"/>
            </a:pPr>
            <a:r>
              <a:rPr lang="en-GB" sz="2000" dirty="0" smtClean="0">
                <a:solidFill>
                  <a:srgbClr val="000000"/>
                </a:solidFill>
                <a:latin typeface="Arial" panose="020B0604020202020204" pitchFamily="34" charset="0"/>
                <a:ea typeface="MS Mincho"/>
                <a:cs typeface="Arial" panose="020B0604020202020204" pitchFamily="34" charset="0"/>
              </a:rPr>
              <a:t>Our staff &amp; students get to practice what they’ve learning through our training session when they engage with our target audiences, gaining real world experience</a:t>
            </a:r>
          </a:p>
          <a:p>
            <a:pPr marL="180000" indent="-180000">
              <a:buFont typeface="Arial" panose="020B0604020202020204" pitchFamily="34" charset="0"/>
              <a:buChar char="•"/>
            </a:pPr>
            <a:r>
              <a:rPr lang="en-GB" sz="2000" dirty="0" smtClean="0">
                <a:solidFill>
                  <a:srgbClr val="000000"/>
                </a:solidFill>
                <a:latin typeface="Arial" panose="020B0604020202020204" pitchFamily="34" charset="0"/>
                <a:ea typeface="MS Mincho"/>
                <a:cs typeface="Arial" panose="020B0604020202020204" pitchFamily="34" charset="0"/>
              </a:rPr>
              <a:t>How confident researchers feel in communicating and engaging with the public </a:t>
            </a:r>
          </a:p>
          <a:p>
            <a:pPr marL="180000" lvl="0" indent="-180000">
              <a:spcAft>
                <a:spcPts val="0"/>
              </a:spcAft>
              <a:buFont typeface="Arial" panose="020B0604020202020204" pitchFamily="34" charset="0"/>
              <a:buChar char="•"/>
            </a:pPr>
            <a:r>
              <a:rPr lang="en-GB" sz="2000" dirty="0" smtClean="0">
                <a:solidFill>
                  <a:srgbClr val="000000"/>
                </a:solidFill>
                <a:latin typeface="Arial" panose="020B0604020202020204" pitchFamily="34" charset="0"/>
                <a:ea typeface="MS Mincho"/>
                <a:cs typeface="Arial" panose="020B0604020202020204" pitchFamily="34" charset="0"/>
              </a:rPr>
              <a:t>Researcher’s </a:t>
            </a:r>
            <a:r>
              <a:rPr lang="en-GB" sz="2000" dirty="0">
                <a:solidFill>
                  <a:srgbClr val="000000"/>
                </a:solidFill>
                <a:latin typeface="Arial" panose="020B0604020202020204" pitchFamily="34" charset="0"/>
                <a:ea typeface="MS Mincho"/>
                <a:cs typeface="Arial" panose="020B0604020202020204" pitchFamily="34" charset="0"/>
              </a:rPr>
              <a:t>feelings and attitudes towards public interaction with their research </a:t>
            </a:r>
            <a:endParaRPr lang="en-GB" sz="2000" dirty="0">
              <a:solidFill>
                <a:srgbClr val="000000"/>
              </a:solidFill>
              <a:latin typeface="Arial" panose="020B0604020202020204" pitchFamily="34" charset="0"/>
              <a:ea typeface="MS Mincho"/>
              <a:cs typeface="Times New Roman" panose="02020603050405020304" pitchFamily="18" charset="0"/>
            </a:endParaRPr>
          </a:p>
          <a:p>
            <a:pPr marL="180000" lvl="0" indent="-180000">
              <a:spcAft>
                <a:spcPts val="0"/>
              </a:spcAft>
              <a:buFont typeface="Arial" panose="020B0604020202020204" pitchFamily="34" charset="0"/>
              <a:buChar char="•"/>
            </a:pPr>
            <a:r>
              <a:rPr lang="en-GB" sz="2000" dirty="0">
                <a:solidFill>
                  <a:srgbClr val="000000"/>
                </a:solidFill>
                <a:latin typeface="Arial" panose="020B0604020202020204" pitchFamily="34" charset="0"/>
                <a:ea typeface="MS Mincho"/>
                <a:cs typeface="Arial" panose="020B0604020202020204" pitchFamily="34" charset="0"/>
              </a:rPr>
              <a:t>What has been learned from the engagement that is valuable to </a:t>
            </a:r>
            <a:r>
              <a:rPr lang="en-GB" sz="2000" dirty="0" smtClean="0">
                <a:solidFill>
                  <a:srgbClr val="000000"/>
                </a:solidFill>
                <a:latin typeface="Arial" panose="020B0604020202020204" pitchFamily="34" charset="0"/>
                <a:ea typeface="MS Mincho"/>
                <a:cs typeface="Arial" panose="020B0604020202020204" pitchFamily="34" charset="0"/>
              </a:rPr>
              <a:t>/ impacts their </a:t>
            </a:r>
            <a:r>
              <a:rPr lang="en-GB" sz="2000" dirty="0">
                <a:solidFill>
                  <a:srgbClr val="000000"/>
                </a:solidFill>
                <a:latin typeface="Arial" panose="020B0604020202020204" pitchFamily="34" charset="0"/>
                <a:ea typeface="MS Mincho"/>
                <a:cs typeface="Arial" panose="020B0604020202020204" pitchFamily="34" charset="0"/>
              </a:rPr>
              <a:t>own research </a:t>
            </a:r>
            <a:endParaRPr lang="en-GB" sz="2000" dirty="0">
              <a:solidFill>
                <a:srgbClr val="000000"/>
              </a:solidFill>
              <a:latin typeface="Arial" panose="020B0604020202020204" pitchFamily="34" charset="0"/>
              <a:ea typeface="MS Mincho"/>
              <a:cs typeface="Times New Roman" panose="02020603050405020304" pitchFamily="18" charset="0"/>
            </a:endParaRPr>
          </a:p>
          <a:p>
            <a:pPr marL="180000" lvl="0" indent="-180000">
              <a:spcAft>
                <a:spcPts val="0"/>
              </a:spcAft>
              <a:buFont typeface="Arial" panose="020B0604020202020204" pitchFamily="34" charset="0"/>
              <a:buChar char="•"/>
            </a:pPr>
            <a:r>
              <a:rPr lang="en-GB" sz="2000" dirty="0" smtClean="0">
                <a:solidFill>
                  <a:srgbClr val="000000"/>
                </a:solidFill>
                <a:latin typeface="Arial" panose="020B0604020202020204" pitchFamily="34" charset="0"/>
                <a:ea typeface="MS Mincho"/>
                <a:cs typeface="Arial" panose="020B0604020202020204" pitchFamily="34" charset="0"/>
              </a:rPr>
              <a:t>Was something </a:t>
            </a:r>
            <a:r>
              <a:rPr lang="en-GB" sz="2000" dirty="0">
                <a:solidFill>
                  <a:srgbClr val="000000"/>
                </a:solidFill>
                <a:latin typeface="Arial" panose="020B0604020202020204" pitchFamily="34" charset="0"/>
                <a:ea typeface="MS Mincho"/>
                <a:cs typeface="Arial" panose="020B0604020202020204" pitchFamily="34" charset="0"/>
              </a:rPr>
              <a:t>unexpected </a:t>
            </a:r>
            <a:r>
              <a:rPr lang="en-GB" sz="2000" dirty="0" smtClean="0">
                <a:solidFill>
                  <a:srgbClr val="000000"/>
                </a:solidFill>
                <a:latin typeface="Arial" panose="020B0604020202020204" pitchFamily="34" charset="0"/>
                <a:ea typeface="MS Mincho"/>
                <a:cs typeface="Arial" panose="020B0604020202020204" pitchFamily="34" charset="0"/>
              </a:rPr>
              <a:t>learned </a:t>
            </a:r>
            <a:r>
              <a:rPr lang="en-GB" sz="2000" dirty="0">
                <a:solidFill>
                  <a:srgbClr val="000000"/>
                </a:solidFill>
                <a:latin typeface="Arial" panose="020B0604020202020204" pitchFamily="34" charset="0"/>
                <a:ea typeface="MS Mincho"/>
                <a:cs typeface="Arial" panose="020B0604020202020204" pitchFamily="34" charset="0"/>
              </a:rPr>
              <a:t>through public </a:t>
            </a:r>
            <a:r>
              <a:rPr lang="en-GB" sz="2000" dirty="0" smtClean="0">
                <a:solidFill>
                  <a:srgbClr val="000000"/>
                </a:solidFill>
                <a:latin typeface="Arial" panose="020B0604020202020204" pitchFamily="34" charset="0"/>
                <a:ea typeface="MS Mincho"/>
                <a:cs typeface="Arial" panose="020B0604020202020204" pitchFamily="34" charset="0"/>
              </a:rPr>
              <a:t>engagement</a:t>
            </a:r>
          </a:p>
          <a:p>
            <a:pPr marL="180000" lvl="0" indent="-180000">
              <a:spcAft>
                <a:spcPts val="0"/>
              </a:spcAft>
              <a:buFont typeface="Arial" panose="020B0604020202020204" pitchFamily="34" charset="0"/>
              <a:buChar char="•"/>
            </a:pPr>
            <a:endParaRPr lang="en-GB" sz="2000" dirty="0">
              <a:solidFill>
                <a:srgbClr val="000000"/>
              </a:solidFill>
              <a:latin typeface="Arial" panose="020B0604020202020204" pitchFamily="34" charset="0"/>
              <a:ea typeface="MS Mincho"/>
              <a:cs typeface="Arial" panose="020B0604020202020204" pitchFamily="34" charset="0"/>
            </a:endParaRPr>
          </a:p>
          <a:p>
            <a:pPr marL="180000" lvl="0" indent="-180000">
              <a:spcAft>
                <a:spcPts val="0"/>
              </a:spcAft>
              <a:buFont typeface="Arial" panose="020B0604020202020204" pitchFamily="34" charset="0"/>
              <a:buChar char="•"/>
            </a:pPr>
            <a:r>
              <a:rPr lang="en-GB" dirty="0"/>
              <a:t>In 2019, the University received a Leader in Openness Award from Understanding Animal Research in recognition of its sector-leading efforts. Dee works within our institute in do more to improve the health and wellbeing of people and models animals used in research. We aim to display the use of our zebrafish and mice models in the majority of our PE activities, including in public talks, all schools engagement initiatives, during building tours, at Doors Open Day, the MRC Festival, science festivals etc. </a:t>
            </a:r>
            <a:endParaRPr lang="en-GB" sz="2000" dirty="0">
              <a:solidFill>
                <a:srgbClr val="000000"/>
              </a:solidFill>
              <a:latin typeface="Arial" panose="020B0604020202020204" pitchFamily="34" charset="0"/>
              <a:ea typeface="MS Mincho"/>
              <a:cs typeface="Times New Roman" panose="02020603050405020304" pitchFamily="18" charset="0"/>
            </a:endParaRPr>
          </a:p>
        </p:txBody>
      </p:sp>
      <p:sp>
        <p:nvSpPr>
          <p:cNvPr id="6" name="Rectangle 5"/>
          <p:cNvSpPr/>
          <p:nvPr/>
        </p:nvSpPr>
        <p:spPr>
          <a:xfrm>
            <a:off x="396781" y="329758"/>
            <a:ext cx="6096000" cy="646331"/>
          </a:xfrm>
          <a:prstGeom prst="rect">
            <a:avLst/>
          </a:prstGeom>
        </p:spPr>
        <p:txBody>
          <a:bodyPr>
            <a:spAutoFit/>
          </a:bodyPr>
          <a:lstStyle/>
          <a:p>
            <a:r>
              <a:rPr lang="en-GB" b="1" dirty="0" smtClean="0">
                <a:latin typeface="Arial" panose="020B0604020202020204" pitchFamily="34" charset="0"/>
                <a:cs typeface="Arial" panose="020B0604020202020204" pitchFamily="34" charset="0"/>
              </a:rPr>
              <a:t>IGC Public Engagement &amp; Communications Training Programme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9252" y="2091897"/>
            <a:ext cx="5001536" cy="2814864"/>
          </a:xfrm>
          <a:prstGeom prst="rect">
            <a:avLst/>
          </a:prstGeom>
        </p:spPr>
      </p:pic>
    </p:spTree>
    <p:extLst>
      <p:ext uri="{BB962C8B-B14F-4D97-AF65-F5344CB8AC3E}">
        <p14:creationId xmlns:p14="http://schemas.microsoft.com/office/powerpoint/2010/main" val="3681396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940" y="5883564"/>
            <a:ext cx="4837905" cy="97443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2372" b="24453"/>
          <a:stretch/>
        </p:blipFill>
        <p:spPr>
          <a:xfrm>
            <a:off x="9024541" y="190754"/>
            <a:ext cx="3039304" cy="924341"/>
          </a:xfrm>
          <a:prstGeom prst="rect">
            <a:avLst/>
          </a:prstGeom>
        </p:spPr>
      </p:pic>
      <p:sp>
        <p:nvSpPr>
          <p:cNvPr id="2" name="Rectangle 1"/>
          <p:cNvSpPr/>
          <p:nvPr/>
        </p:nvSpPr>
        <p:spPr>
          <a:xfrm>
            <a:off x="396781" y="2068168"/>
            <a:ext cx="6263731" cy="5663089"/>
          </a:xfrm>
          <a:prstGeom prst="rect">
            <a:avLst/>
          </a:prstGeom>
        </p:spPr>
        <p:txBody>
          <a:bodyPr wrap="square">
            <a:spAutoFit/>
          </a:bodyPr>
          <a:lstStyle/>
          <a:p>
            <a:pPr marL="180000" lvl="0" algn="just">
              <a:spcAft>
                <a:spcPts val="0"/>
              </a:spcAft>
            </a:pPr>
            <a:r>
              <a:rPr lang="en-GB" sz="2000" b="1" dirty="0" smtClean="0">
                <a:solidFill>
                  <a:srgbClr val="000000"/>
                </a:solidFill>
                <a:latin typeface="Arial" panose="020B0604020202020204" pitchFamily="34" charset="0"/>
                <a:ea typeface="MS Mincho"/>
                <a:cs typeface="Arial" panose="020B0604020202020204" pitchFamily="34" charset="0"/>
              </a:rPr>
              <a:t>Evaluation</a:t>
            </a:r>
          </a:p>
          <a:p>
            <a:pPr marL="180000" indent="-180000">
              <a:buFont typeface="Arial" panose="020B0604020202020204" pitchFamily="34" charset="0"/>
              <a:buChar char="•"/>
            </a:pPr>
            <a:r>
              <a:rPr lang="en-GB" sz="2000" dirty="0" smtClean="0">
                <a:solidFill>
                  <a:srgbClr val="000000"/>
                </a:solidFill>
                <a:latin typeface="Arial" panose="020B0604020202020204" pitchFamily="34" charset="0"/>
                <a:ea typeface="MS Mincho"/>
                <a:cs typeface="Arial" panose="020B0604020202020204" pitchFamily="34" charset="0"/>
              </a:rPr>
              <a:t>How confident researchers feel in communicating and engaging with the public </a:t>
            </a:r>
          </a:p>
          <a:p>
            <a:pPr marL="180000" lvl="0" indent="-180000">
              <a:spcAft>
                <a:spcPts val="0"/>
              </a:spcAft>
              <a:buFont typeface="Arial" panose="020B0604020202020204" pitchFamily="34" charset="0"/>
              <a:buChar char="•"/>
            </a:pPr>
            <a:r>
              <a:rPr lang="en-GB" sz="2000" dirty="0" smtClean="0">
                <a:solidFill>
                  <a:srgbClr val="000000"/>
                </a:solidFill>
                <a:latin typeface="Arial" panose="020B0604020202020204" pitchFamily="34" charset="0"/>
                <a:ea typeface="MS Mincho"/>
                <a:cs typeface="Arial" panose="020B0604020202020204" pitchFamily="34" charset="0"/>
              </a:rPr>
              <a:t>Researcher’s </a:t>
            </a:r>
            <a:r>
              <a:rPr lang="en-GB" sz="2000" dirty="0">
                <a:solidFill>
                  <a:srgbClr val="000000"/>
                </a:solidFill>
                <a:latin typeface="Arial" panose="020B0604020202020204" pitchFamily="34" charset="0"/>
                <a:ea typeface="MS Mincho"/>
                <a:cs typeface="Arial" panose="020B0604020202020204" pitchFamily="34" charset="0"/>
              </a:rPr>
              <a:t>feelings and attitudes towards public interaction with their research </a:t>
            </a:r>
            <a:endParaRPr lang="en-GB" sz="2000" dirty="0">
              <a:solidFill>
                <a:srgbClr val="000000"/>
              </a:solidFill>
              <a:latin typeface="Arial" panose="020B0604020202020204" pitchFamily="34" charset="0"/>
              <a:ea typeface="MS Mincho"/>
              <a:cs typeface="Times New Roman" panose="02020603050405020304" pitchFamily="18" charset="0"/>
            </a:endParaRPr>
          </a:p>
          <a:p>
            <a:pPr marL="180000" lvl="0" indent="-180000">
              <a:spcAft>
                <a:spcPts val="0"/>
              </a:spcAft>
              <a:buFont typeface="Arial" panose="020B0604020202020204" pitchFamily="34" charset="0"/>
              <a:buChar char="•"/>
            </a:pPr>
            <a:r>
              <a:rPr lang="en-GB" sz="2000" dirty="0">
                <a:solidFill>
                  <a:srgbClr val="000000"/>
                </a:solidFill>
                <a:latin typeface="Arial" panose="020B0604020202020204" pitchFamily="34" charset="0"/>
                <a:ea typeface="MS Mincho"/>
                <a:cs typeface="Arial" panose="020B0604020202020204" pitchFamily="34" charset="0"/>
              </a:rPr>
              <a:t>What has been learned from the engagement that is valuable to </a:t>
            </a:r>
            <a:r>
              <a:rPr lang="en-GB" sz="2000" dirty="0" smtClean="0">
                <a:solidFill>
                  <a:srgbClr val="000000"/>
                </a:solidFill>
                <a:latin typeface="Arial" panose="020B0604020202020204" pitchFamily="34" charset="0"/>
                <a:ea typeface="MS Mincho"/>
                <a:cs typeface="Arial" panose="020B0604020202020204" pitchFamily="34" charset="0"/>
              </a:rPr>
              <a:t>/ impacts their </a:t>
            </a:r>
            <a:r>
              <a:rPr lang="en-GB" sz="2000" dirty="0">
                <a:solidFill>
                  <a:srgbClr val="000000"/>
                </a:solidFill>
                <a:latin typeface="Arial" panose="020B0604020202020204" pitchFamily="34" charset="0"/>
                <a:ea typeface="MS Mincho"/>
                <a:cs typeface="Arial" panose="020B0604020202020204" pitchFamily="34" charset="0"/>
              </a:rPr>
              <a:t>own research </a:t>
            </a:r>
            <a:endParaRPr lang="en-GB" sz="2000" dirty="0">
              <a:solidFill>
                <a:srgbClr val="000000"/>
              </a:solidFill>
              <a:latin typeface="Arial" panose="020B0604020202020204" pitchFamily="34" charset="0"/>
              <a:ea typeface="MS Mincho"/>
              <a:cs typeface="Times New Roman" panose="02020603050405020304" pitchFamily="18" charset="0"/>
            </a:endParaRPr>
          </a:p>
          <a:p>
            <a:pPr marL="180000" lvl="0" indent="-180000">
              <a:spcAft>
                <a:spcPts val="0"/>
              </a:spcAft>
              <a:buFont typeface="Arial" panose="020B0604020202020204" pitchFamily="34" charset="0"/>
              <a:buChar char="•"/>
            </a:pPr>
            <a:r>
              <a:rPr lang="en-GB" sz="2000" dirty="0" smtClean="0">
                <a:solidFill>
                  <a:srgbClr val="000000"/>
                </a:solidFill>
                <a:latin typeface="Arial" panose="020B0604020202020204" pitchFamily="34" charset="0"/>
                <a:ea typeface="MS Mincho"/>
                <a:cs typeface="Arial" panose="020B0604020202020204" pitchFamily="34" charset="0"/>
              </a:rPr>
              <a:t>Was something </a:t>
            </a:r>
            <a:r>
              <a:rPr lang="en-GB" sz="2000" dirty="0">
                <a:solidFill>
                  <a:srgbClr val="000000"/>
                </a:solidFill>
                <a:latin typeface="Arial" panose="020B0604020202020204" pitchFamily="34" charset="0"/>
                <a:ea typeface="MS Mincho"/>
                <a:cs typeface="Arial" panose="020B0604020202020204" pitchFamily="34" charset="0"/>
              </a:rPr>
              <a:t>unexpected </a:t>
            </a:r>
            <a:r>
              <a:rPr lang="en-GB" sz="2000" dirty="0" smtClean="0">
                <a:solidFill>
                  <a:srgbClr val="000000"/>
                </a:solidFill>
                <a:latin typeface="Arial" panose="020B0604020202020204" pitchFamily="34" charset="0"/>
                <a:ea typeface="MS Mincho"/>
                <a:cs typeface="Arial" panose="020B0604020202020204" pitchFamily="34" charset="0"/>
              </a:rPr>
              <a:t>learned </a:t>
            </a:r>
            <a:r>
              <a:rPr lang="en-GB" sz="2000" dirty="0">
                <a:solidFill>
                  <a:srgbClr val="000000"/>
                </a:solidFill>
                <a:latin typeface="Arial" panose="020B0604020202020204" pitchFamily="34" charset="0"/>
                <a:ea typeface="MS Mincho"/>
                <a:cs typeface="Arial" panose="020B0604020202020204" pitchFamily="34" charset="0"/>
              </a:rPr>
              <a:t>through public </a:t>
            </a:r>
            <a:r>
              <a:rPr lang="en-GB" sz="2000" dirty="0" smtClean="0">
                <a:solidFill>
                  <a:srgbClr val="000000"/>
                </a:solidFill>
                <a:latin typeface="Arial" panose="020B0604020202020204" pitchFamily="34" charset="0"/>
                <a:ea typeface="MS Mincho"/>
                <a:cs typeface="Arial" panose="020B0604020202020204" pitchFamily="34" charset="0"/>
              </a:rPr>
              <a:t>engagement</a:t>
            </a:r>
          </a:p>
          <a:p>
            <a:pPr marL="180000" lvl="0" indent="-180000">
              <a:spcAft>
                <a:spcPts val="0"/>
              </a:spcAft>
              <a:buFont typeface="Arial" panose="020B0604020202020204" pitchFamily="34" charset="0"/>
              <a:buChar char="•"/>
            </a:pPr>
            <a:endParaRPr lang="en-GB" sz="2000" dirty="0">
              <a:solidFill>
                <a:srgbClr val="000000"/>
              </a:solidFill>
              <a:latin typeface="Arial" panose="020B0604020202020204" pitchFamily="34" charset="0"/>
              <a:ea typeface="MS Mincho"/>
              <a:cs typeface="Arial" panose="020B0604020202020204" pitchFamily="34" charset="0"/>
            </a:endParaRPr>
          </a:p>
          <a:p>
            <a:pPr marL="180000" lvl="0" indent="-180000">
              <a:spcAft>
                <a:spcPts val="0"/>
              </a:spcAft>
              <a:buFont typeface="Arial" panose="020B0604020202020204" pitchFamily="34" charset="0"/>
              <a:buChar char="•"/>
            </a:pPr>
            <a:r>
              <a:rPr lang="en-GB" dirty="0"/>
              <a:t>In 2019, the University received a Leader in Openness Award from Understanding Animal Research in recognition of its sector-leading efforts. Dee works within our institute in do more to improve the health and wellbeing of people and models animals used in research. We aim to display the use of our zebrafish and mice models in the majority of our PE activities, including in public talks, all schools engagement initiatives, during building tours, at Doors Open Day, the MRC Festival, science festivals etc. </a:t>
            </a:r>
            <a:endParaRPr lang="en-GB" sz="2000" dirty="0">
              <a:solidFill>
                <a:srgbClr val="000000"/>
              </a:solidFill>
              <a:latin typeface="Arial" panose="020B0604020202020204" pitchFamily="34" charset="0"/>
              <a:ea typeface="MS Mincho"/>
              <a:cs typeface="Times New Roman" panose="02020603050405020304" pitchFamily="18" charset="0"/>
            </a:endParaRPr>
          </a:p>
        </p:txBody>
      </p:sp>
      <p:sp>
        <p:nvSpPr>
          <p:cNvPr id="6" name="Rectangle 5"/>
          <p:cNvSpPr/>
          <p:nvPr/>
        </p:nvSpPr>
        <p:spPr>
          <a:xfrm>
            <a:off x="396781" y="329758"/>
            <a:ext cx="6096000" cy="646331"/>
          </a:xfrm>
          <a:prstGeom prst="rect">
            <a:avLst/>
          </a:prstGeom>
        </p:spPr>
        <p:txBody>
          <a:bodyPr>
            <a:spAutoFit/>
          </a:bodyPr>
          <a:lstStyle/>
          <a:p>
            <a:r>
              <a:rPr lang="en-GB" b="1" dirty="0" smtClean="0">
                <a:latin typeface="Arial" panose="020B0604020202020204" pitchFamily="34" charset="0"/>
                <a:cs typeface="Arial" panose="020B0604020202020204" pitchFamily="34" charset="0"/>
              </a:rPr>
              <a:t>IGC Public Engagement &amp; Communications Training Programme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9252" y="2091897"/>
            <a:ext cx="5001536" cy="2814864"/>
          </a:xfrm>
          <a:prstGeom prst="rect">
            <a:avLst/>
          </a:prstGeom>
        </p:spPr>
      </p:pic>
    </p:spTree>
    <p:extLst>
      <p:ext uri="{BB962C8B-B14F-4D97-AF65-F5344CB8AC3E}">
        <p14:creationId xmlns:p14="http://schemas.microsoft.com/office/powerpoint/2010/main" val="1026582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940" y="5883564"/>
            <a:ext cx="4837905" cy="97443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2372" b="24453"/>
          <a:stretch/>
        </p:blipFill>
        <p:spPr>
          <a:xfrm>
            <a:off x="3029527" y="276823"/>
            <a:ext cx="5661065" cy="1721695"/>
          </a:xfrm>
          <a:prstGeom prst="rect">
            <a:avLst/>
          </a:prstGeom>
        </p:spPr>
      </p:pic>
      <p:sp>
        <p:nvSpPr>
          <p:cNvPr id="5" name="TextBox 4"/>
          <p:cNvSpPr txBox="1"/>
          <p:nvPr/>
        </p:nvSpPr>
        <p:spPr>
          <a:xfrm>
            <a:off x="140677" y="1998518"/>
            <a:ext cx="11923168" cy="4662815"/>
          </a:xfrm>
          <a:prstGeom prst="rect">
            <a:avLst/>
          </a:prstGeom>
          <a:noFill/>
        </p:spPr>
        <p:txBody>
          <a:bodyPr wrap="square" rtlCol="0">
            <a:spAutoFit/>
          </a:bodyPr>
          <a:lstStyle/>
          <a:p>
            <a:pPr algn="ctr"/>
            <a:r>
              <a:rPr lang="en-GB" sz="3200" b="1" dirty="0" smtClean="0"/>
              <a:t>Thank you</a:t>
            </a:r>
          </a:p>
          <a:p>
            <a:pPr algn="ctr"/>
            <a:endParaRPr lang="en-GB" sz="900" b="1" dirty="0"/>
          </a:p>
          <a:p>
            <a:r>
              <a:rPr lang="en-GB" sz="1400" b="1" dirty="0">
                <a:latin typeface="Arial" panose="020B0604020202020204" pitchFamily="34" charset="0"/>
                <a:cs typeface="Arial" panose="020B0604020202020204" pitchFamily="34" charset="0"/>
              </a:rPr>
              <a:t>Dee Davison, Public Engagement </a:t>
            </a:r>
            <a:r>
              <a:rPr lang="en-GB" sz="1400" b="1" dirty="0" smtClean="0">
                <a:latin typeface="Arial" panose="020B0604020202020204" pitchFamily="34" charset="0"/>
                <a:cs typeface="Arial" panose="020B0604020202020204" pitchFamily="34" charset="0"/>
              </a:rPr>
              <a:t>Manager </a:t>
            </a:r>
            <a:endParaRPr lang="en-GB" sz="1400" b="1"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Institute of Genetics and Cancer, </a:t>
            </a:r>
            <a:r>
              <a:rPr lang="en-GB" sz="1400" dirty="0" smtClean="0">
                <a:latin typeface="Arial" panose="020B0604020202020204" pitchFamily="34" charset="0"/>
                <a:cs typeface="Arial" panose="020B0604020202020204" pitchFamily="34" charset="0"/>
              </a:rPr>
              <a:t>Western General Hospital Campus, University </a:t>
            </a:r>
            <a:r>
              <a:rPr lang="en-GB" sz="1400" dirty="0">
                <a:latin typeface="Arial" panose="020B0604020202020204" pitchFamily="34" charset="0"/>
                <a:cs typeface="Arial" panose="020B0604020202020204" pitchFamily="34" charset="0"/>
              </a:rPr>
              <a:t>of </a:t>
            </a:r>
            <a:r>
              <a:rPr lang="en-GB" sz="1400" dirty="0" smtClean="0">
                <a:latin typeface="Arial" panose="020B0604020202020204" pitchFamily="34" charset="0"/>
                <a:cs typeface="Arial" panose="020B0604020202020204" pitchFamily="34" charset="0"/>
              </a:rPr>
              <a:t>Edinburgh</a:t>
            </a:r>
            <a:endParaRPr lang="en-GB" sz="1400" b="1" dirty="0" smtClean="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Working pattern - 3 DAYS: Tuesday - Thursday, </a:t>
            </a:r>
            <a:r>
              <a:rPr lang="en-GB" sz="1400" dirty="0" smtClean="0">
                <a:latin typeface="Arial" panose="020B0604020202020204" pitchFamily="34" charset="0"/>
                <a:cs typeface="Arial" panose="020B0604020202020204" pitchFamily="34" charset="0"/>
              </a:rPr>
              <a:t>08:30-17:30</a:t>
            </a:r>
          </a:p>
          <a:p>
            <a:r>
              <a:rPr lang="en-GB" sz="1400" dirty="0" smtClean="0">
                <a:latin typeface="Arial" panose="020B0604020202020204" pitchFamily="34" charset="0"/>
                <a:cs typeface="Arial" panose="020B0604020202020204" pitchFamily="34" charset="0"/>
              </a:rPr>
              <a:t>E:</a:t>
            </a:r>
            <a:r>
              <a:rPr lang="en-GB" sz="1400" dirty="0" smtClean="0">
                <a:latin typeface="Arial" panose="020B0604020202020204" pitchFamily="34" charset="0"/>
                <a:cs typeface="Arial" panose="020B0604020202020204" pitchFamily="34" charset="0"/>
                <a:hlinkClick r:id="rId4"/>
              </a:rPr>
              <a:t>dee.davison@ed.ac.uk</a:t>
            </a:r>
            <a:r>
              <a:rPr lang="en-GB" sz="1400" dirty="0">
                <a:latin typeface="Arial" panose="020B0604020202020204" pitchFamily="34" charset="0"/>
                <a:cs typeface="Arial" panose="020B0604020202020204" pitchFamily="34" charset="0"/>
              </a:rPr>
              <a:t/>
            </a:r>
            <a:br>
              <a:rPr lang="en-GB" sz="1400" dirty="0">
                <a:latin typeface="Arial" panose="020B0604020202020204" pitchFamily="34" charset="0"/>
                <a:cs typeface="Arial" panose="020B0604020202020204" pitchFamily="34" charset="0"/>
              </a:rPr>
            </a:br>
            <a:r>
              <a:rPr lang="en-GB" sz="1400" dirty="0" smtClean="0">
                <a:latin typeface="Arial" panose="020B0604020202020204" pitchFamily="34" charset="0"/>
                <a:cs typeface="Arial" panose="020B0604020202020204" pitchFamily="34" charset="0"/>
              </a:rPr>
              <a:t>M</a:t>
            </a:r>
            <a:r>
              <a:rPr lang="en-GB" sz="1400" dirty="0">
                <a:latin typeface="Arial" panose="020B0604020202020204" pitchFamily="34" charset="0"/>
                <a:cs typeface="Arial" panose="020B0604020202020204" pitchFamily="34" charset="0"/>
              </a:rPr>
              <a:t>: 07963 058634 </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Institute of Genetics and Cancer (previously known as the IGMM): </a:t>
            </a:r>
            <a:r>
              <a:rPr lang="en-GB" sz="1400" b="1" dirty="0">
                <a:latin typeface="Arial" panose="020B0604020202020204" pitchFamily="34" charset="0"/>
                <a:cs typeface="Arial" panose="020B0604020202020204" pitchFamily="34" charset="0"/>
                <a:hlinkClick r:id="rId5"/>
              </a:rPr>
              <a:t>https://www.ed.ac.uk/institute-genetics-cancer</a:t>
            </a:r>
            <a:r>
              <a:rPr lang="en-GB" sz="1400" b="1" dirty="0">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a:p>
            <a:pPr marL="342900" indent="-342900">
              <a:buFont typeface="+mj-lt"/>
              <a:buAutoNum type="arabicPeriod"/>
            </a:pPr>
            <a:r>
              <a:rPr lang="en-GB" sz="1400" dirty="0">
                <a:latin typeface="Arial" panose="020B0604020202020204" pitchFamily="34" charset="0"/>
                <a:cs typeface="Arial" panose="020B0604020202020204" pitchFamily="34" charset="0"/>
              </a:rPr>
              <a:t>MRC Human Genetics Unit (HGU) </a:t>
            </a:r>
            <a:r>
              <a:rPr lang="en-GB" sz="1400" dirty="0">
                <a:latin typeface="Arial" panose="020B0604020202020204" pitchFamily="34" charset="0"/>
                <a:cs typeface="Arial" panose="020B0604020202020204" pitchFamily="34" charset="0"/>
                <a:hlinkClick r:id="rId6"/>
              </a:rPr>
              <a:t>www.ed.ac.uk/mrc-human-genetics-unit</a:t>
            </a:r>
            <a:r>
              <a:rPr lang="en-GB" sz="1400" dirty="0">
                <a:latin typeface="Arial" panose="020B0604020202020204" pitchFamily="34" charset="0"/>
                <a:cs typeface="Arial" panose="020B0604020202020204" pitchFamily="34" charset="0"/>
              </a:rPr>
              <a:t> </a:t>
            </a:r>
          </a:p>
          <a:p>
            <a:pPr marL="342900" indent="-342900">
              <a:buFont typeface="+mj-lt"/>
              <a:buAutoNum type="arabicPeriod"/>
            </a:pPr>
            <a:r>
              <a:rPr lang="en-GB" sz="1400" dirty="0">
                <a:latin typeface="Arial" panose="020B0604020202020204" pitchFamily="34" charset="0"/>
                <a:cs typeface="Arial" panose="020B0604020202020204" pitchFamily="34" charset="0"/>
              </a:rPr>
              <a:t>Centre for Genomic and Experimental Medicine (CGEM) </a:t>
            </a:r>
            <a:r>
              <a:rPr lang="en-GB" sz="1400" dirty="0">
                <a:latin typeface="Arial" panose="020B0604020202020204" pitchFamily="34" charset="0"/>
                <a:cs typeface="Arial" panose="020B0604020202020204" pitchFamily="34" charset="0"/>
                <a:hlinkClick r:id="rId7"/>
              </a:rPr>
              <a:t>www.ed.ac.uk/centre-genomic-medicine</a:t>
            </a:r>
            <a:r>
              <a:rPr lang="en-GB" sz="1400" dirty="0">
                <a:latin typeface="Arial" panose="020B0604020202020204" pitchFamily="34" charset="0"/>
                <a:cs typeface="Arial" panose="020B0604020202020204" pitchFamily="34" charset="0"/>
              </a:rPr>
              <a:t> </a:t>
            </a:r>
          </a:p>
          <a:p>
            <a:pPr marL="342900" indent="-342900">
              <a:buFont typeface="+mj-lt"/>
              <a:buAutoNum type="arabicPeriod"/>
            </a:pPr>
            <a:r>
              <a:rPr lang="en-GB" sz="1400" dirty="0">
                <a:latin typeface="Arial" panose="020B0604020202020204" pitchFamily="34" charset="0"/>
                <a:cs typeface="Arial" panose="020B0604020202020204" pitchFamily="34" charset="0"/>
              </a:rPr>
              <a:t>Cancer Research UK – </a:t>
            </a:r>
            <a:r>
              <a:rPr lang="en-GB" sz="1400" dirty="0" smtClean="0">
                <a:latin typeface="Arial" panose="020B0604020202020204" pitchFamily="34" charset="0"/>
                <a:cs typeface="Arial" panose="020B0604020202020204" pitchFamily="34" charset="0"/>
              </a:rPr>
              <a:t>Scotland </a:t>
            </a:r>
            <a:r>
              <a:rPr lang="en-GB" sz="1400" dirty="0">
                <a:latin typeface="Arial" panose="020B0604020202020204" pitchFamily="34" charset="0"/>
                <a:cs typeface="Arial" panose="020B0604020202020204" pitchFamily="34" charset="0"/>
              </a:rPr>
              <a:t>Centre (CRUK </a:t>
            </a:r>
            <a:r>
              <a:rPr lang="en-GB" sz="1400" dirty="0" smtClean="0">
                <a:latin typeface="Arial" panose="020B0604020202020204" pitchFamily="34" charset="0"/>
                <a:cs typeface="Arial" panose="020B0604020202020204" pitchFamily="34" charset="0"/>
              </a:rPr>
              <a:t>SC</a:t>
            </a:r>
            <a:r>
              <a:rPr lang="en-GB"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hlinkClick r:id="rId8"/>
              </a:rPr>
              <a:t>www.ed.ac.uk/cancer-centre</a:t>
            </a:r>
            <a:r>
              <a:rPr lang="en-GB" sz="1400" dirty="0">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 </a:t>
            </a:r>
          </a:p>
          <a:p>
            <a:r>
              <a:rPr lang="en-GB" sz="1400" b="1" dirty="0" smtClean="0">
                <a:latin typeface="Arial" panose="020B0604020202020204" pitchFamily="34" charset="0"/>
                <a:cs typeface="Arial" panose="020B0604020202020204" pitchFamily="34" charset="0"/>
              </a:rPr>
              <a:t>Follow </a:t>
            </a:r>
            <a:r>
              <a:rPr lang="en-GB" sz="1400" b="1" dirty="0">
                <a:latin typeface="Arial" panose="020B0604020202020204" pitchFamily="34" charset="0"/>
                <a:cs typeface="Arial" panose="020B0604020202020204" pitchFamily="34" charset="0"/>
              </a:rPr>
              <a:t>us on Twitter </a:t>
            </a:r>
            <a:endParaRPr lang="en-GB" sz="1400" b="1" dirty="0" smtClean="0">
              <a:latin typeface="Arial" panose="020B0604020202020204" pitchFamily="34" charset="0"/>
              <a:cs typeface="Arial" panose="020B0604020202020204" pitchFamily="34" charset="0"/>
            </a:endParaRPr>
          </a:p>
          <a:p>
            <a:r>
              <a:rPr lang="en-GB" sz="1400" dirty="0" smtClean="0">
                <a:solidFill>
                  <a:srgbClr val="0070C0"/>
                </a:solidFill>
                <a:latin typeface="Arial" panose="020B0604020202020204" pitchFamily="34" charset="0"/>
                <a:cs typeface="Arial" panose="020B0604020202020204" pitchFamily="34" charset="0"/>
              </a:rPr>
              <a:t>@EdinUni_IGC </a:t>
            </a:r>
            <a:endParaRPr lang="en-GB" sz="1400" dirty="0">
              <a:solidFill>
                <a:srgbClr val="0070C0"/>
              </a:solidFill>
              <a:latin typeface="Arial" panose="020B0604020202020204" pitchFamily="34" charset="0"/>
              <a:cs typeface="Arial" panose="020B0604020202020204" pitchFamily="34" charset="0"/>
            </a:endParaRPr>
          </a:p>
          <a:p>
            <a:r>
              <a:rPr lang="en-GB" sz="1400" dirty="0" smtClean="0">
                <a:solidFill>
                  <a:srgbClr val="0070C0"/>
                </a:solidFill>
                <a:latin typeface="Arial" panose="020B0604020202020204" pitchFamily="34" charset="0"/>
                <a:cs typeface="Arial" panose="020B0604020202020204" pitchFamily="34" charset="0"/>
              </a:rPr>
              <a:t>@</a:t>
            </a:r>
            <a:r>
              <a:rPr lang="en-GB" sz="1400" dirty="0">
                <a:solidFill>
                  <a:srgbClr val="0070C0"/>
                </a:solidFill>
                <a:latin typeface="Arial" panose="020B0604020202020204" pitchFamily="34" charset="0"/>
                <a:cs typeface="Arial" panose="020B0604020202020204" pitchFamily="34" charset="0"/>
              </a:rPr>
              <a:t>mrc_hgu  </a:t>
            </a:r>
          </a:p>
          <a:p>
            <a:r>
              <a:rPr lang="en-GB" sz="1400" dirty="0">
                <a:solidFill>
                  <a:srgbClr val="0070C0"/>
                </a:solidFill>
                <a:latin typeface="Arial" panose="020B0604020202020204" pitchFamily="34" charset="0"/>
                <a:cs typeface="Arial" panose="020B0604020202020204" pitchFamily="34" charset="0"/>
              </a:rPr>
              <a:t>@EdinCRC   </a:t>
            </a:r>
          </a:p>
          <a:p>
            <a:r>
              <a:rPr lang="en-GB" sz="1400" dirty="0">
                <a:solidFill>
                  <a:srgbClr val="0070C0"/>
                </a:solidFill>
                <a:latin typeface="Arial" panose="020B0604020202020204" pitchFamily="34" charset="0"/>
                <a:cs typeface="Arial" panose="020B0604020202020204" pitchFamily="34" charset="0"/>
              </a:rPr>
              <a:t>@UoE_CGEM  </a:t>
            </a:r>
          </a:p>
          <a:p>
            <a:pPr algn="ctr"/>
            <a:endParaRPr lang="en-GB" sz="3200" b="1" dirty="0"/>
          </a:p>
        </p:txBody>
      </p:sp>
    </p:spTree>
    <p:extLst>
      <p:ext uri="{BB962C8B-B14F-4D97-AF65-F5344CB8AC3E}">
        <p14:creationId xmlns:p14="http://schemas.microsoft.com/office/powerpoint/2010/main" val="3872102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940" y="5883564"/>
            <a:ext cx="4837905" cy="974436"/>
          </a:xfrm>
          <a:prstGeom prst="rect">
            <a:avLst/>
          </a:prstGeom>
        </p:spPr>
      </p:pic>
      <p:pic>
        <p:nvPicPr>
          <p:cNvPr id="6" name="Picture 5"/>
          <p:cNvPicPr/>
          <p:nvPr/>
        </p:nvPicPr>
        <p:blipFill rotWithShape="1">
          <a:blip r:embed="rId3"/>
          <a:srcRect l="8568" r="8362"/>
          <a:stretch/>
        </p:blipFill>
        <p:spPr bwMode="auto">
          <a:xfrm>
            <a:off x="208510" y="1106237"/>
            <a:ext cx="6061747" cy="386085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859439" y="2954216"/>
            <a:ext cx="2759887" cy="400110"/>
          </a:xfrm>
          <a:prstGeom prst="rect">
            <a:avLst/>
          </a:prstGeom>
          <a:solidFill>
            <a:schemeClr val="bg1"/>
          </a:solidFill>
        </p:spPr>
        <p:txBody>
          <a:bodyPr wrap="square" rtlCol="0">
            <a:spAutoFit/>
          </a:bodyPr>
          <a:lstStyle/>
          <a:p>
            <a:pPr algn="ctr"/>
            <a:r>
              <a:rPr lang="en-GB" sz="2000" b="1" dirty="0" smtClean="0"/>
              <a:t>IGC Partnership</a:t>
            </a:r>
            <a:endParaRPr lang="en-GB" sz="2000" b="1" dirty="0"/>
          </a:p>
        </p:txBody>
      </p:sp>
      <p:sp>
        <p:nvSpPr>
          <p:cNvPr id="5" name="Rectangle 4"/>
          <p:cNvSpPr/>
          <p:nvPr/>
        </p:nvSpPr>
        <p:spPr>
          <a:xfrm>
            <a:off x="6370039" y="1106237"/>
            <a:ext cx="5749819" cy="4216539"/>
          </a:xfrm>
          <a:prstGeom prst="rect">
            <a:avLst/>
          </a:prstGeom>
        </p:spPr>
        <p:txBody>
          <a:bodyPr wrap="square">
            <a:spAutoFit/>
          </a:bodyPr>
          <a:lstStyle/>
          <a:p>
            <a:r>
              <a:rPr lang="en-GB" sz="2000" b="1" dirty="0" smtClean="0">
                <a:latin typeface="Arial" panose="020B0604020202020204" pitchFamily="34" charset="0"/>
                <a:cs typeface="Arial" panose="020B0604020202020204" pitchFamily="34" charset="0"/>
              </a:rPr>
              <a:t>The Institute </a:t>
            </a:r>
            <a:r>
              <a:rPr lang="en-GB" sz="2000" b="1" dirty="0">
                <a:latin typeface="Arial" panose="020B0604020202020204" pitchFamily="34" charset="0"/>
                <a:cs typeface="Arial" panose="020B0604020202020204" pitchFamily="34" charset="0"/>
              </a:rPr>
              <a:t>of Genetics and </a:t>
            </a:r>
            <a:r>
              <a:rPr lang="en-GB" sz="2000" b="1" dirty="0" smtClean="0">
                <a:latin typeface="Arial" panose="020B0604020202020204" pitchFamily="34" charset="0"/>
                <a:cs typeface="Arial" panose="020B0604020202020204" pitchFamily="34" charset="0"/>
              </a:rPr>
              <a:t>Cancer</a:t>
            </a:r>
          </a:p>
          <a:p>
            <a:r>
              <a:rPr lang="en-GB" sz="2000" dirty="0" smtClean="0">
                <a:latin typeface="Arial" panose="020B0604020202020204" pitchFamily="34" charset="0"/>
                <a:cs typeface="Arial" panose="020B0604020202020204" pitchFamily="34" charset="0"/>
              </a:rPr>
              <a:t>The University of Edinburgh</a:t>
            </a:r>
          </a:p>
          <a:p>
            <a:endParaRPr lang="en-GB" sz="2000" dirty="0">
              <a:latin typeface="Arial" panose="020B0604020202020204" pitchFamily="34" charset="0"/>
              <a:cs typeface="Arial" panose="020B0604020202020204" pitchFamily="34" charset="0"/>
            </a:endParaRPr>
          </a:p>
          <a:p>
            <a:pPr marL="342900" indent="-342900">
              <a:buFont typeface="+mj-lt"/>
              <a:buAutoNum type="arabicPeriod"/>
            </a:pPr>
            <a:r>
              <a:rPr lang="en-GB" sz="1600" dirty="0">
                <a:latin typeface="Arial" panose="020B0604020202020204" pitchFamily="34" charset="0"/>
                <a:cs typeface="Arial" panose="020B0604020202020204" pitchFamily="34" charset="0"/>
              </a:rPr>
              <a:t>MRC Human Genetics Unit </a:t>
            </a:r>
            <a:r>
              <a:rPr lang="en-GB" sz="1600" dirty="0" smtClean="0">
                <a:latin typeface="Arial" panose="020B0604020202020204" pitchFamily="34" charset="0"/>
                <a:cs typeface="Arial" panose="020B0604020202020204" pitchFamily="34" charset="0"/>
              </a:rPr>
              <a:t>(MRC HGU</a:t>
            </a:r>
            <a:r>
              <a:rPr lang="en-GB" sz="1600" dirty="0">
                <a:latin typeface="Arial" panose="020B0604020202020204" pitchFamily="34" charset="0"/>
                <a:cs typeface="Arial" panose="020B0604020202020204" pitchFamily="34" charset="0"/>
              </a:rPr>
              <a:t>) </a:t>
            </a:r>
            <a:endParaRPr lang="en-GB" sz="1600" dirty="0" smtClean="0">
              <a:latin typeface="Arial" panose="020B0604020202020204" pitchFamily="34" charset="0"/>
              <a:cs typeface="Arial" panose="020B0604020202020204" pitchFamily="34" charset="0"/>
            </a:endParaRPr>
          </a:p>
          <a:p>
            <a:pPr marL="342900" indent="-342900">
              <a:buFont typeface="+mj-lt"/>
              <a:buAutoNum type="arabicPeriod"/>
            </a:pPr>
            <a:r>
              <a:rPr lang="en-GB" sz="1600" dirty="0" smtClean="0">
                <a:latin typeface="Arial" panose="020B0604020202020204" pitchFamily="34" charset="0"/>
                <a:cs typeface="Arial" panose="020B0604020202020204" pitchFamily="34" charset="0"/>
              </a:rPr>
              <a:t>Cancer Research UK – Scotland Centre (CRUK SC)</a:t>
            </a:r>
          </a:p>
          <a:p>
            <a:pPr marL="342900" indent="-342900">
              <a:buFont typeface="+mj-lt"/>
              <a:buAutoNum type="arabicPeriod"/>
            </a:pPr>
            <a:r>
              <a:rPr lang="en-GB" sz="1600" dirty="0" smtClean="0">
                <a:latin typeface="Arial" panose="020B0604020202020204" pitchFamily="34" charset="0"/>
                <a:cs typeface="Arial" panose="020B0604020202020204" pitchFamily="34" charset="0"/>
              </a:rPr>
              <a:t>Centre </a:t>
            </a:r>
            <a:r>
              <a:rPr lang="en-GB" sz="1600" dirty="0">
                <a:latin typeface="Arial" panose="020B0604020202020204" pitchFamily="34" charset="0"/>
                <a:cs typeface="Arial" panose="020B0604020202020204" pitchFamily="34" charset="0"/>
              </a:rPr>
              <a:t>for Genomic and Experimental Medicine (CGEM)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p>
          <a:p>
            <a:r>
              <a:rPr lang="en-GB" sz="2000" dirty="0" smtClean="0">
                <a:latin typeface="Arial" panose="020B0604020202020204" pitchFamily="34" charset="0"/>
                <a:cs typeface="Arial" panose="020B0604020202020204" pitchFamily="34" charset="0"/>
              </a:rPr>
              <a:t>600 people, including  ~ 200 PhD students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 have 30 year SciComm &amp; PE experience working in visitor attractions, science centres, science festivals and as a freelancer consultant.</a:t>
            </a:r>
          </a:p>
          <a:p>
            <a:endParaRPr lang="en-GB" sz="2000" dirty="0">
              <a:latin typeface="Arial" panose="020B0604020202020204" pitchFamily="34" charset="0"/>
              <a:cs typeface="Arial" panose="020B0604020202020204" pitchFamily="34" charset="0"/>
            </a:endParaRPr>
          </a:p>
        </p:txBody>
      </p:sp>
      <p:sp>
        <p:nvSpPr>
          <p:cNvPr id="2" name="Rectangle 1"/>
          <p:cNvSpPr/>
          <p:nvPr/>
        </p:nvSpPr>
        <p:spPr>
          <a:xfrm>
            <a:off x="274039" y="5394540"/>
            <a:ext cx="6096000" cy="1015663"/>
          </a:xfrm>
          <a:prstGeom prst="rect">
            <a:avLst/>
          </a:prstGeom>
        </p:spPr>
        <p:txBody>
          <a:bodyPr>
            <a:spAutoFit/>
          </a:bodyPr>
          <a:lstStyle/>
          <a:p>
            <a:r>
              <a:rPr lang="en-GB" sz="2000" dirty="0">
                <a:latin typeface="Arial" panose="020B0604020202020204" pitchFamily="34" charset="0"/>
                <a:cs typeface="Arial" panose="020B0604020202020204" pitchFamily="34" charset="0"/>
              </a:rPr>
              <a:t>I have worked at the University of Edinburgh for </a:t>
            </a:r>
            <a:r>
              <a:rPr lang="en-GB" sz="2000" dirty="0" smtClean="0">
                <a:latin typeface="Arial" panose="020B0604020202020204" pitchFamily="34" charset="0"/>
                <a:cs typeface="Arial" panose="020B0604020202020204" pitchFamily="34" charset="0"/>
              </a:rPr>
              <a:t>8 </a:t>
            </a:r>
            <a:r>
              <a:rPr lang="en-GB" sz="2000" dirty="0">
                <a:latin typeface="Arial" panose="020B0604020202020204" pitchFamily="34" charset="0"/>
                <a:cs typeface="Arial" panose="020B0604020202020204" pitchFamily="34" charset="0"/>
              </a:rPr>
              <a:t>years: T</a:t>
            </a:r>
            <a:r>
              <a:rPr lang="en-GB" sz="2000" dirty="0" smtClean="0">
                <a:latin typeface="Arial" panose="020B0604020202020204" pitchFamily="34" charset="0"/>
                <a:cs typeface="Arial" panose="020B0604020202020204" pitchFamily="34" charset="0"/>
              </a:rPr>
              <a:t>he </a:t>
            </a:r>
            <a:r>
              <a:rPr lang="en-GB" sz="2000" dirty="0">
                <a:latin typeface="Arial" panose="020B0604020202020204" pitchFamily="34" charset="0"/>
                <a:cs typeface="Arial" panose="020B0604020202020204" pitchFamily="34" charset="0"/>
              </a:rPr>
              <a:t>Beltane PE Network, EuroStemStem &amp; the </a:t>
            </a:r>
            <a:r>
              <a:rPr lang="en-GB" sz="2000" dirty="0" smtClean="0">
                <a:latin typeface="Arial" panose="020B0604020202020204" pitchFamily="34" charset="0"/>
                <a:cs typeface="Arial" panose="020B0604020202020204" pitchFamily="34" charset="0"/>
              </a:rPr>
              <a:t>IGC since 2017</a:t>
            </a:r>
            <a:endParaRPr lang="en-GB" sz="2000" dirty="0">
              <a:latin typeface="Arial" panose="020B0604020202020204" pitchFamily="34" charset="0"/>
              <a:cs typeface="Arial" panose="020B0604020202020204" pitchFamily="34" charset="0"/>
            </a:endParaRPr>
          </a:p>
        </p:txBody>
      </p:sp>
      <p:sp>
        <p:nvSpPr>
          <p:cNvPr id="8" name="Rectangle 7"/>
          <p:cNvSpPr/>
          <p:nvPr/>
        </p:nvSpPr>
        <p:spPr>
          <a:xfrm>
            <a:off x="401930" y="322582"/>
            <a:ext cx="5391284" cy="369332"/>
          </a:xfrm>
          <a:prstGeom prst="rect">
            <a:avLst/>
          </a:prstGeom>
        </p:spPr>
        <p:txBody>
          <a:bodyPr wrap="none">
            <a:spAutoFit/>
          </a:bodyPr>
          <a:lstStyle/>
          <a:p>
            <a:r>
              <a:rPr lang="en-GB" b="1" dirty="0">
                <a:solidFill>
                  <a:srgbClr val="323130"/>
                </a:solidFill>
                <a:latin typeface="Arial" panose="020B0604020202020204" pitchFamily="34" charset="0"/>
                <a:ea typeface="Calibri" panose="020F0502020204030204" pitchFamily="34" charset="0"/>
                <a:cs typeface="Arial" panose="020B0604020202020204" pitchFamily="34" charset="0"/>
              </a:rPr>
              <a:t>PET and SciComm Training Content Showcase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380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940" y="5883564"/>
            <a:ext cx="4837905" cy="97443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2372" b="24453"/>
          <a:stretch/>
        </p:blipFill>
        <p:spPr>
          <a:xfrm>
            <a:off x="9024541" y="190754"/>
            <a:ext cx="3039304" cy="92434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9833" y="1686537"/>
            <a:ext cx="4365114" cy="3322608"/>
          </a:xfrm>
          <a:prstGeom prst="rect">
            <a:avLst/>
          </a:prstGeom>
        </p:spPr>
      </p:pic>
      <p:sp>
        <p:nvSpPr>
          <p:cNvPr id="6" name="TextBox 5"/>
          <p:cNvSpPr txBox="1"/>
          <p:nvPr/>
        </p:nvSpPr>
        <p:spPr>
          <a:xfrm>
            <a:off x="401930" y="909491"/>
            <a:ext cx="7032304" cy="6001643"/>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What are the Public Engagement training needs for a bio-medical research institute?</a:t>
            </a:r>
          </a:p>
          <a:p>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To build</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Confidence</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Competence </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Skill Sets</a:t>
            </a:r>
          </a:p>
          <a:p>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To increase</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Quality</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Impact</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PE helps researchers to create long-term impact &amp; co-creation can achieve the deepest </a:t>
            </a:r>
            <a:r>
              <a:rPr lang="en-GB" sz="2400" dirty="0" smtClean="0">
                <a:latin typeface="Arial" panose="020B0604020202020204" pitchFamily="34" charset="0"/>
                <a:cs typeface="Arial" panose="020B0604020202020204" pitchFamily="34" charset="0"/>
              </a:rPr>
              <a:t>impact e.g. our Decode </a:t>
            </a:r>
            <a:r>
              <a:rPr lang="en-GB" sz="2400" dirty="0">
                <a:latin typeface="Arial" panose="020B0604020202020204" pitchFamily="34" charset="0"/>
                <a:cs typeface="Arial" panose="020B0604020202020204" pitchFamily="34" charset="0"/>
              </a:rPr>
              <a:t>ME project </a:t>
            </a:r>
            <a:r>
              <a:rPr lang="en-GB" sz="2400" dirty="0">
                <a:latin typeface="Arial" panose="020B0604020202020204" pitchFamily="34" charset="0"/>
                <a:cs typeface="Arial" panose="020B0604020202020204" pitchFamily="34" charset="0"/>
                <a:hlinkClick r:id="rId5"/>
              </a:rPr>
              <a:t>https://www.decodeme.org.uk</a:t>
            </a:r>
            <a:r>
              <a:rPr lang="en-GB" sz="2400" dirty="0" smtClean="0">
                <a:latin typeface="Arial" panose="020B0604020202020204" pitchFamily="34" charset="0"/>
                <a:cs typeface="Arial" panose="020B0604020202020204" pitchFamily="34" charset="0"/>
                <a:hlinkClick r:id="rId5"/>
              </a:rPr>
              <a:t>/</a:t>
            </a:r>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sp>
        <p:nvSpPr>
          <p:cNvPr id="5" name="Rectangle 4"/>
          <p:cNvSpPr/>
          <p:nvPr/>
        </p:nvSpPr>
        <p:spPr>
          <a:xfrm>
            <a:off x="401930" y="322582"/>
            <a:ext cx="5391284" cy="369332"/>
          </a:xfrm>
          <a:prstGeom prst="rect">
            <a:avLst/>
          </a:prstGeom>
        </p:spPr>
        <p:txBody>
          <a:bodyPr wrap="none">
            <a:spAutoFit/>
          </a:bodyPr>
          <a:lstStyle/>
          <a:p>
            <a:r>
              <a:rPr lang="en-GB" b="1" dirty="0">
                <a:solidFill>
                  <a:srgbClr val="323130"/>
                </a:solidFill>
                <a:latin typeface="Arial" panose="020B0604020202020204" pitchFamily="34" charset="0"/>
                <a:ea typeface="Calibri" panose="020F0502020204030204" pitchFamily="34" charset="0"/>
                <a:cs typeface="Arial" panose="020B0604020202020204" pitchFamily="34" charset="0"/>
              </a:rPr>
              <a:t>PET and SciComm Training Content Showcase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2326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940" y="5883564"/>
            <a:ext cx="4837905" cy="97443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2372" b="24453"/>
          <a:stretch/>
        </p:blipFill>
        <p:spPr>
          <a:xfrm>
            <a:off x="9024541" y="190754"/>
            <a:ext cx="3039304" cy="924341"/>
          </a:xfrm>
          <a:prstGeom prst="rect">
            <a:avLst/>
          </a:prstGeom>
        </p:spPr>
      </p:pic>
      <p:sp>
        <p:nvSpPr>
          <p:cNvPr id="2" name="Rectangle 1"/>
          <p:cNvSpPr/>
          <p:nvPr/>
        </p:nvSpPr>
        <p:spPr>
          <a:xfrm>
            <a:off x="434656" y="1181820"/>
            <a:ext cx="6096000" cy="5632311"/>
          </a:xfrm>
          <a:prstGeom prst="rect">
            <a:avLst/>
          </a:prstGeom>
        </p:spPr>
        <p:txBody>
          <a:bodyPr>
            <a:spAutoFit/>
          </a:bodyPr>
          <a:lstStyle/>
          <a:p>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A high </a:t>
            </a:r>
            <a:r>
              <a:rPr lang="en-US" dirty="0" smtClean="0">
                <a:solidFill>
                  <a:srgbClr val="000000"/>
                </a:solidFill>
                <a:latin typeface="Arial" panose="020B0604020202020204" pitchFamily="34" charset="0"/>
                <a:ea typeface="Calibri" panose="020F0502020204030204" pitchFamily="34" charset="0"/>
                <a:cs typeface="Arial" panose="020B0604020202020204" pitchFamily="34" charset="0"/>
              </a:rPr>
              <a:t>strategic priority </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is inspiring and training </a:t>
            </a:r>
            <a:r>
              <a:rPr lang="en-US" dirty="0" smtClean="0">
                <a:solidFill>
                  <a:srgbClr val="000000"/>
                </a:solidFill>
                <a:latin typeface="Arial" panose="020B0604020202020204" pitchFamily="34" charset="0"/>
                <a:ea typeface="Calibri" panose="020F0502020204030204" pitchFamily="34" charset="0"/>
                <a:cs typeface="Arial" panose="020B0604020202020204" pitchFamily="34" charset="0"/>
              </a:rPr>
              <a:t>our </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research </a:t>
            </a:r>
            <a:r>
              <a:rPr lang="en-US" dirty="0" smtClean="0">
                <a:solidFill>
                  <a:srgbClr val="000000"/>
                </a:solidFill>
                <a:latin typeface="Arial" panose="020B0604020202020204" pitchFamily="34" charset="0"/>
                <a:ea typeface="Calibri" panose="020F0502020204030204" pitchFamily="34" charset="0"/>
                <a:cs typeface="Arial" panose="020B0604020202020204" pitchFamily="34" charset="0"/>
              </a:rPr>
              <a:t>workforce, </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within and beyond academic </a:t>
            </a:r>
            <a:r>
              <a:rPr lang="en-US" dirty="0" smtClean="0">
                <a:solidFill>
                  <a:srgbClr val="000000"/>
                </a:solidFill>
                <a:latin typeface="Arial" panose="020B0604020202020204" pitchFamily="34" charset="0"/>
                <a:ea typeface="Calibri" panose="020F0502020204030204" pitchFamily="34" charset="0"/>
                <a:cs typeface="Arial" panose="020B0604020202020204" pitchFamily="34" charset="0"/>
              </a:rPr>
              <a:t>research</a:t>
            </a:r>
          </a:p>
          <a:p>
            <a:endParaRPr lang="en-US"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Our </a:t>
            </a:r>
            <a:r>
              <a:rPr lang="en-GB" b="1" dirty="0" smtClean="0">
                <a:latin typeface="Arial" panose="020B0604020202020204" pitchFamily="34" charset="0"/>
                <a:cs typeface="Arial" panose="020B0604020202020204" pitchFamily="34" charset="0"/>
              </a:rPr>
              <a:t>Public </a:t>
            </a:r>
            <a:r>
              <a:rPr lang="en-GB" b="1" dirty="0">
                <a:latin typeface="Arial" panose="020B0604020202020204" pitchFamily="34" charset="0"/>
                <a:cs typeface="Arial" panose="020B0604020202020204" pitchFamily="34" charset="0"/>
              </a:rPr>
              <a:t>Engagement </a:t>
            </a:r>
            <a:r>
              <a:rPr lang="en-GB" b="1" dirty="0" smtClean="0">
                <a:latin typeface="Arial" panose="020B0604020202020204" pitchFamily="34" charset="0"/>
                <a:cs typeface="Arial" panose="020B0604020202020204" pitchFamily="34" charset="0"/>
              </a:rPr>
              <a:t>&amp; Communications Training Programme </a:t>
            </a:r>
          </a:p>
          <a:p>
            <a:endParaRPr lang="en-GB" b="1"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Builds </a:t>
            </a:r>
            <a:r>
              <a:rPr lang="en-GB" dirty="0">
                <a:latin typeface="Arial" panose="020B0604020202020204" pitchFamily="34" charset="0"/>
                <a:cs typeface="Arial" panose="020B0604020202020204" pitchFamily="34" charset="0"/>
              </a:rPr>
              <a:t>confidence and competence, by developing and consolidating science communication and engagement skills amongst our staff and </a:t>
            </a:r>
            <a:r>
              <a:rPr lang="en-GB" dirty="0" smtClean="0">
                <a:latin typeface="Arial" panose="020B0604020202020204" pitchFamily="34" charset="0"/>
                <a:cs typeface="Arial" panose="020B0604020202020204" pitchFamily="34" charset="0"/>
              </a:rPr>
              <a:t>students</a:t>
            </a:r>
            <a:endParaRPr lang="en-GB"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Develops </a:t>
            </a:r>
            <a:r>
              <a:rPr lang="en-GB" dirty="0">
                <a:latin typeface="Arial" panose="020B0604020202020204" pitchFamily="34" charset="0"/>
                <a:cs typeface="Arial" panose="020B0604020202020204" pitchFamily="34" charset="0"/>
              </a:rPr>
              <a:t>skills </a:t>
            </a:r>
            <a:r>
              <a:rPr lang="en-GB" dirty="0" smtClean="0">
                <a:latin typeface="Arial" panose="020B0604020202020204" pitchFamily="34" charset="0"/>
                <a:cs typeface="Arial" panose="020B0604020202020204" pitchFamily="34" charset="0"/>
              </a:rPr>
              <a:t>required </a:t>
            </a:r>
            <a:r>
              <a:rPr lang="en-GB" dirty="0">
                <a:latin typeface="Arial" panose="020B0604020202020204" pitchFamily="34" charset="0"/>
                <a:cs typeface="Arial" panose="020B0604020202020204" pitchFamily="34" charset="0"/>
              </a:rPr>
              <a:t>for </a:t>
            </a:r>
            <a:r>
              <a:rPr lang="en-GB" dirty="0" smtClean="0">
                <a:latin typeface="Arial" panose="020B0604020202020204" pitchFamily="34" charset="0"/>
                <a:cs typeface="Arial" panose="020B0604020202020204" pitchFamily="34" charset="0"/>
              </a:rPr>
              <a:t>public engagement</a:t>
            </a:r>
          </a:p>
          <a:p>
            <a:pPr marL="742950" lvl="1"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for a </a:t>
            </a:r>
            <a:r>
              <a:rPr lang="en-GB" dirty="0">
                <a:latin typeface="Arial" panose="020B0604020202020204" pitchFamily="34" charset="0"/>
                <a:cs typeface="Arial" panose="020B0604020202020204" pitchFamily="34" charset="0"/>
              </a:rPr>
              <a:t>range of specific </a:t>
            </a:r>
            <a:r>
              <a:rPr lang="en-GB" dirty="0" smtClean="0">
                <a:latin typeface="Arial" panose="020B0604020202020204" pitchFamily="34" charset="0"/>
                <a:cs typeface="Arial" panose="020B0604020202020204" pitchFamily="34" charset="0"/>
              </a:rPr>
              <a:t>events</a:t>
            </a:r>
            <a:r>
              <a:rPr lang="en-GB" dirty="0">
                <a:latin typeface="Arial" panose="020B0604020202020204" pitchFamily="34" charset="0"/>
                <a:cs typeface="Arial" panose="020B0604020202020204" pitchFamily="34" charset="0"/>
              </a:rPr>
              <a:t>, activities and </a:t>
            </a:r>
            <a:r>
              <a:rPr lang="en-GB" dirty="0" smtClean="0">
                <a:latin typeface="Arial" panose="020B0604020202020204" pitchFamily="34" charset="0"/>
                <a:cs typeface="Arial" panose="020B0604020202020204" pitchFamily="34" charset="0"/>
              </a:rPr>
              <a:t>competitions </a:t>
            </a:r>
            <a:endParaRPr lang="en-GB"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to engage with our strategic target audiences</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Increase awareness </a:t>
            </a:r>
            <a:r>
              <a:rPr lang="en-GB" dirty="0">
                <a:latin typeface="Arial" panose="020B0604020202020204" pitchFamily="34" charset="0"/>
                <a:cs typeface="Arial" panose="020B0604020202020204" pitchFamily="34" charset="0"/>
              </a:rPr>
              <a:t>of barriers that exist for some of our public audiences, including those living with </a:t>
            </a:r>
            <a:r>
              <a:rPr lang="en-GB" dirty="0" smtClean="0">
                <a:latin typeface="Arial" panose="020B0604020202020204" pitchFamily="34" charset="0"/>
                <a:cs typeface="Arial" panose="020B0604020202020204" pitchFamily="34" charset="0"/>
              </a:rPr>
              <a:t>genetic conditions, cancers, disabilities </a:t>
            </a:r>
            <a:r>
              <a:rPr lang="en-GB" dirty="0">
                <a:latin typeface="Arial" panose="020B0604020202020204" pitchFamily="34" charset="0"/>
                <a:cs typeface="Arial" panose="020B0604020202020204" pitchFamily="34" charset="0"/>
              </a:rPr>
              <a:t>and additional learning </a:t>
            </a:r>
            <a:r>
              <a:rPr lang="en-GB" dirty="0" smtClean="0">
                <a:latin typeface="Arial" panose="020B0604020202020204" pitchFamily="34" charset="0"/>
                <a:cs typeface="Arial" panose="020B0604020202020204" pitchFamily="34" charset="0"/>
              </a:rPr>
              <a:t>needs</a:t>
            </a:r>
          </a:p>
          <a:p>
            <a:endParaRPr lang="en-GB" dirty="0">
              <a:latin typeface="Arial" panose="020B0604020202020204" pitchFamily="34" charset="0"/>
              <a:cs typeface="Arial" panose="020B0604020202020204" pitchFamily="34" charset="0"/>
            </a:endParaRPr>
          </a:p>
          <a:p>
            <a:r>
              <a:rPr lang="en-US" dirty="0" smtClean="0">
                <a:solidFill>
                  <a:srgbClr val="000000"/>
                </a:solidFill>
                <a:latin typeface="Arial" panose="020B0604020202020204" pitchFamily="34" charset="0"/>
              </a:rPr>
              <a:t>To increase quality and the long-term impact of your research</a:t>
            </a:r>
            <a:endParaRPr lang="en-US" dirty="0">
              <a:solidFill>
                <a:srgbClr val="000000"/>
              </a:solidFill>
              <a:latin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9252" y="2091897"/>
            <a:ext cx="5001536" cy="2814864"/>
          </a:xfrm>
          <a:prstGeom prst="rect">
            <a:avLst/>
          </a:prstGeom>
        </p:spPr>
      </p:pic>
      <p:sp>
        <p:nvSpPr>
          <p:cNvPr id="7" name="Rectangle 6"/>
          <p:cNvSpPr/>
          <p:nvPr/>
        </p:nvSpPr>
        <p:spPr>
          <a:xfrm>
            <a:off x="434656" y="281062"/>
            <a:ext cx="6096000" cy="646331"/>
          </a:xfrm>
          <a:prstGeom prst="rect">
            <a:avLst/>
          </a:prstGeom>
        </p:spPr>
        <p:txBody>
          <a:bodyPr>
            <a:spAutoFit/>
          </a:bodyPr>
          <a:lstStyle/>
          <a:p>
            <a:r>
              <a:rPr lang="en-GB" b="1" dirty="0" smtClean="0">
                <a:latin typeface="Arial" panose="020B0604020202020204" pitchFamily="34" charset="0"/>
                <a:cs typeface="Arial" panose="020B0604020202020204" pitchFamily="34" charset="0"/>
              </a:rPr>
              <a:t>IGC Public Engagement &amp; Communications Training Programme </a:t>
            </a:r>
          </a:p>
        </p:txBody>
      </p:sp>
    </p:spTree>
    <p:extLst>
      <p:ext uri="{BB962C8B-B14F-4D97-AF65-F5344CB8AC3E}">
        <p14:creationId xmlns:p14="http://schemas.microsoft.com/office/powerpoint/2010/main" val="2344353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940" y="5883564"/>
            <a:ext cx="4837905" cy="97443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2372" b="24453"/>
          <a:stretch/>
        </p:blipFill>
        <p:spPr>
          <a:xfrm>
            <a:off x="9024541" y="190754"/>
            <a:ext cx="3039304" cy="924341"/>
          </a:xfrm>
          <a:prstGeom prst="rect">
            <a:avLst/>
          </a:prstGeom>
        </p:spPr>
      </p:pic>
      <p:sp>
        <p:nvSpPr>
          <p:cNvPr id="2" name="Rectangle 1"/>
          <p:cNvSpPr/>
          <p:nvPr/>
        </p:nvSpPr>
        <p:spPr>
          <a:xfrm>
            <a:off x="378850" y="1129363"/>
            <a:ext cx="6096000" cy="2308324"/>
          </a:xfrm>
          <a:prstGeom prst="rect">
            <a:avLst/>
          </a:prstGeom>
        </p:spPr>
        <p:txBody>
          <a:bodyPr>
            <a:spAutoFit/>
          </a:bodyPr>
          <a:lstStyle/>
          <a:p>
            <a:endParaRPr lang="en-US"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Bringing in </a:t>
            </a:r>
            <a:r>
              <a:rPr lang="en-GB" b="1" dirty="0" smtClean="0">
                <a:latin typeface="Arial" panose="020B0604020202020204" pitchFamily="34" charset="0"/>
                <a:cs typeface="Arial" panose="020B0604020202020204" pitchFamily="34" charset="0"/>
              </a:rPr>
              <a:t>external </a:t>
            </a:r>
            <a:r>
              <a:rPr lang="en-GB" b="1" dirty="0">
                <a:latin typeface="Arial" panose="020B0604020202020204" pitchFamily="34" charset="0"/>
                <a:cs typeface="Arial" panose="020B0604020202020204" pitchFamily="34" charset="0"/>
              </a:rPr>
              <a:t>expertise </a:t>
            </a:r>
            <a:r>
              <a:rPr lang="en-GB" dirty="0" smtClean="0">
                <a:latin typeface="Arial" panose="020B0604020202020204" pitchFamily="34" charset="0"/>
                <a:cs typeface="Arial" panose="020B0604020202020204" pitchFamily="34" charset="0"/>
              </a:rPr>
              <a:t>provides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a:t>
            </a:r>
            <a:r>
              <a:rPr lang="en-GB" dirty="0" smtClean="0">
                <a:latin typeface="Arial" panose="020B0604020202020204" pitchFamily="34" charset="0"/>
                <a:cs typeface="Arial" panose="020B0604020202020204" pitchFamily="34" charset="0"/>
              </a:rPr>
              <a:t>resh </a:t>
            </a:r>
            <a:r>
              <a:rPr lang="en-GB" dirty="0">
                <a:latin typeface="Arial" panose="020B0604020202020204" pitchFamily="34" charset="0"/>
                <a:cs typeface="Arial" panose="020B0604020202020204" pitchFamily="34" charset="0"/>
              </a:rPr>
              <a:t>insights </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New </a:t>
            </a:r>
            <a:r>
              <a:rPr lang="en-GB" dirty="0">
                <a:latin typeface="Arial" panose="020B0604020202020204" pitchFamily="34" charset="0"/>
                <a:cs typeface="Arial" panose="020B0604020202020204" pitchFamily="34" charset="0"/>
              </a:rPr>
              <a:t>perspectives </a:t>
            </a: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These inspire our research </a:t>
            </a:r>
            <a:r>
              <a:rPr lang="en-GB" dirty="0">
                <a:latin typeface="Arial" panose="020B0604020202020204" pitchFamily="34" charset="0"/>
                <a:cs typeface="Arial" panose="020B0604020202020204" pitchFamily="34" charset="0"/>
              </a:rPr>
              <a:t>staff &amp; students</a:t>
            </a:r>
            <a:r>
              <a:rPr lang="en-GB" dirty="0" smtClean="0">
                <a:latin typeface="Arial" panose="020B0604020202020204" pitchFamily="34" charset="0"/>
                <a:cs typeface="Arial" panose="020B0604020202020204" pitchFamily="34" charset="0"/>
              </a:rPr>
              <a:t> </a:t>
            </a:r>
          </a:p>
          <a:p>
            <a:endParaRPr lang="en-GB" dirty="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en-US" dirty="0">
              <a:solidFill>
                <a:srgbClr val="000000"/>
              </a:solidFill>
              <a:latin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7219" y="3319413"/>
            <a:ext cx="2286426" cy="151361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4850" y="3217360"/>
            <a:ext cx="1682355" cy="150883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563" y="4983205"/>
            <a:ext cx="1546739" cy="154673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02856" y="1169665"/>
            <a:ext cx="1825881" cy="182588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31676" y="4974569"/>
            <a:ext cx="1189799" cy="1546739"/>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06285" y="1157482"/>
            <a:ext cx="1857560" cy="1857560"/>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68589" y="3214957"/>
            <a:ext cx="1576311" cy="1576311"/>
          </a:xfrm>
          <a:prstGeom prst="rect">
            <a:avLst/>
          </a:prstGeom>
        </p:spPr>
      </p:pic>
      <p:pic>
        <p:nvPicPr>
          <p:cNvPr id="13" name="Picture 12"/>
          <p:cNvPicPr>
            <a:picLocks noChangeAspect="1"/>
          </p:cNvPicPr>
          <p:nvPr/>
        </p:nvPicPr>
        <p:blipFill rotWithShape="1">
          <a:blip r:embed="rId11">
            <a:extLst>
              <a:ext uri="{28A0092B-C50C-407E-A947-70E740481C1C}">
                <a14:useLocalDpi xmlns:a14="http://schemas.microsoft.com/office/drawing/2010/main" val="0"/>
              </a:ext>
            </a:extLst>
          </a:blip>
          <a:srcRect l="21213" r="5047"/>
          <a:stretch/>
        </p:blipFill>
        <p:spPr>
          <a:xfrm>
            <a:off x="1929498" y="4983205"/>
            <a:ext cx="1713953" cy="1546739"/>
          </a:xfrm>
          <a:prstGeom prst="rect">
            <a:avLst/>
          </a:prstGeom>
        </p:spPr>
      </p:pic>
      <p:pic>
        <p:nvPicPr>
          <p:cNvPr id="14" name="Picture 13"/>
          <p:cNvPicPr>
            <a:picLocks noChangeAspect="1"/>
          </p:cNvPicPr>
          <p:nvPr/>
        </p:nvPicPr>
        <p:blipFill rotWithShape="1">
          <a:blip r:embed="rId12" cstate="print">
            <a:extLst>
              <a:ext uri="{28A0092B-C50C-407E-A947-70E740481C1C}">
                <a14:useLocalDpi xmlns:a14="http://schemas.microsoft.com/office/drawing/2010/main" val="0"/>
              </a:ext>
            </a:extLst>
          </a:blip>
          <a:srcRect b="30225"/>
          <a:stretch/>
        </p:blipFill>
        <p:spPr>
          <a:xfrm>
            <a:off x="8474904" y="3201080"/>
            <a:ext cx="1457510" cy="1525456"/>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95152" y="4974570"/>
            <a:ext cx="1832060" cy="1546739"/>
          </a:xfrm>
          <a:prstGeom prst="rect">
            <a:avLst/>
          </a:prstGeom>
        </p:spPr>
      </p:pic>
      <p:pic>
        <p:nvPicPr>
          <p:cNvPr id="16" name="Picture 15"/>
          <p:cNvPicPr>
            <a:picLocks noChangeAspect="1"/>
          </p:cNvPicPr>
          <p:nvPr/>
        </p:nvPicPr>
        <p:blipFill rotWithShape="1">
          <a:blip r:embed="rId14" cstate="print">
            <a:extLst>
              <a:ext uri="{28A0092B-C50C-407E-A947-70E740481C1C}">
                <a14:useLocalDpi xmlns:a14="http://schemas.microsoft.com/office/drawing/2010/main" val="0"/>
              </a:ext>
            </a:extLst>
          </a:blip>
          <a:srcRect l="65035" b="31433"/>
          <a:stretch/>
        </p:blipFill>
        <p:spPr>
          <a:xfrm>
            <a:off x="6490899" y="1157482"/>
            <a:ext cx="1666306" cy="1838064"/>
          </a:xfrm>
          <a:prstGeom prst="rect">
            <a:avLst/>
          </a:prstGeom>
        </p:spPr>
      </p:pic>
      <p:sp>
        <p:nvSpPr>
          <p:cNvPr id="17" name="Rectangle 16"/>
          <p:cNvSpPr/>
          <p:nvPr/>
        </p:nvSpPr>
        <p:spPr>
          <a:xfrm>
            <a:off x="378850" y="234662"/>
            <a:ext cx="6096000" cy="646331"/>
          </a:xfrm>
          <a:prstGeom prst="rect">
            <a:avLst/>
          </a:prstGeom>
        </p:spPr>
        <p:txBody>
          <a:bodyPr>
            <a:spAutoFit/>
          </a:bodyPr>
          <a:lstStyle/>
          <a:p>
            <a:r>
              <a:rPr lang="en-GB" b="1" dirty="0" smtClean="0">
                <a:latin typeface="Arial" panose="020B0604020202020204" pitchFamily="34" charset="0"/>
                <a:cs typeface="Arial" panose="020B0604020202020204" pitchFamily="34" charset="0"/>
              </a:rPr>
              <a:t>IGC Public Engagement &amp; Communications Training Programme </a:t>
            </a:r>
          </a:p>
        </p:txBody>
      </p:sp>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5688" y="3319413"/>
            <a:ext cx="1513614" cy="1513614"/>
          </a:xfrm>
          <a:prstGeom prst="rect">
            <a:avLst/>
          </a:prstGeom>
        </p:spPr>
      </p:pic>
      <p:pic>
        <p:nvPicPr>
          <p:cNvPr id="19" name="Picture 18"/>
          <p:cNvPicPr>
            <a:picLocks noChangeAspect="1"/>
          </p:cNvPicPr>
          <p:nvPr/>
        </p:nvPicPr>
        <p:blipFill rotWithShape="1">
          <a:blip r:embed="rId16" cstate="print">
            <a:extLst>
              <a:ext uri="{28A0092B-C50C-407E-A947-70E740481C1C}">
                <a14:useLocalDpi xmlns:a14="http://schemas.microsoft.com/office/drawing/2010/main" val="0"/>
              </a:ext>
            </a:extLst>
          </a:blip>
          <a:srcRect l="42715" t="5816" r="22522" b="17614"/>
          <a:stretch/>
        </p:blipFill>
        <p:spPr>
          <a:xfrm>
            <a:off x="2230153" y="3037476"/>
            <a:ext cx="1134683" cy="1868608"/>
          </a:xfrm>
          <a:prstGeom prst="rect">
            <a:avLst/>
          </a:prstGeom>
        </p:spPr>
      </p:pic>
      <p:sp>
        <p:nvSpPr>
          <p:cNvPr id="6" name="TextBox 5"/>
          <p:cNvSpPr txBox="1"/>
          <p:nvPr/>
        </p:nvSpPr>
        <p:spPr>
          <a:xfrm>
            <a:off x="7603062" y="5152750"/>
            <a:ext cx="4050019" cy="369332"/>
          </a:xfrm>
          <a:prstGeom prst="rect">
            <a:avLst/>
          </a:prstGeom>
          <a:noFill/>
        </p:spPr>
        <p:txBody>
          <a:bodyPr wrap="none" rtlCol="0">
            <a:spAutoFit/>
          </a:bodyPr>
          <a:lstStyle/>
          <a:p>
            <a:r>
              <a:rPr lang="en-GB" b="1" dirty="0" smtClean="0"/>
              <a:t>External SciComm &amp; PE Trainers are paid</a:t>
            </a:r>
            <a:endParaRPr lang="en-GB" b="1" dirty="0"/>
          </a:p>
        </p:txBody>
      </p:sp>
    </p:spTree>
    <p:extLst>
      <p:ext uri="{BB962C8B-B14F-4D97-AF65-F5344CB8AC3E}">
        <p14:creationId xmlns:p14="http://schemas.microsoft.com/office/powerpoint/2010/main" val="280478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940" y="5883564"/>
            <a:ext cx="4837905" cy="97443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2372" b="24453"/>
          <a:stretch/>
        </p:blipFill>
        <p:spPr>
          <a:xfrm>
            <a:off x="9024541" y="190754"/>
            <a:ext cx="3039304" cy="924341"/>
          </a:xfrm>
          <a:prstGeom prst="rect">
            <a:avLst/>
          </a:prstGeom>
        </p:spPr>
      </p:pic>
      <p:sp>
        <p:nvSpPr>
          <p:cNvPr id="2" name="Rectangle 1"/>
          <p:cNvSpPr/>
          <p:nvPr/>
        </p:nvSpPr>
        <p:spPr>
          <a:xfrm>
            <a:off x="391371" y="1154768"/>
            <a:ext cx="6096000" cy="5355312"/>
          </a:xfrm>
          <a:prstGeom prst="rect">
            <a:avLst/>
          </a:prstGeom>
        </p:spPr>
        <p:txBody>
          <a:bodyPr>
            <a:spAutoFit/>
          </a:bodyPr>
          <a:lstStyle/>
          <a:p>
            <a:r>
              <a:rPr lang="en-US" b="1" dirty="0" smtClean="0">
                <a:latin typeface="Arial" panose="020B0604020202020204" pitchFamily="34" charset="0"/>
                <a:cs typeface="Arial" panose="020B0604020202020204" pitchFamily="34" charset="0"/>
              </a:rPr>
              <a:t>Core </a:t>
            </a:r>
            <a:r>
              <a:rPr lang="en-US" b="1" dirty="0">
                <a:latin typeface="Arial" panose="020B0604020202020204" pitchFamily="34" charset="0"/>
                <a:cs typeface="Arial" panose="020B0604020202020204" pitchFamily="34" charset="0"/>
              </a:rPr>
              <a:t>training </a:t>
            </a:r>
            <a:endParaRPr lang="en-US" b="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Focuses </a:t>
            </a:r>
            <a:r>
              <a:rPr lang="en-US" dirty="0">
                <a:latin typeface="Arial" panose="020B0604020202020204" pitchFamily="34" charset="0"/>
                <a:cs typeface="Arial" panose="020B0604020202020204" pitchFamily="34" charset="0"/>
              </a:rPr>
              <a:t>on science communication and engagement skills </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become better presenters and </a:t>
            </a:r>
            <a:r>
              <a:rPr lang="en-US" dirty="0" smtClean="0">
                <a:latin typeface="Arial" panose="020B0604020202020204" pitchFamily="34" charset="0"/>
                <a:cs typeface="Arial" panose="020B0604020202020204" pitchFamily="34" charset="0"/>
              </a:rPr>
              <a:t>writers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o </a:t>
            </a:r>
            <a:r>
              <a:rPr lang="en-US" dirty="0">
                <a:latin typeface="Arial" panose="020B0604020202020204" pitchFamily="34" charset="0"/>
                <a:cs typeface="Arial" panose="020B0604020202020204" pitchFamily="34" charset="0"/>
              </a:rPr>
              <a:t>learn to actively listen to and engage with different </a:t>
            </a:r>
            <a:r>
              <a:rPr lang="en-US" dirty="0" smtClean="0">
                <a:latin typeface="Arial" panose="020B0604020202020204" pitchFamily="34" charset="0"/>
                <a:cs typeface="Arial" panose="020B0604020202020204" pitchFamily="34" charset="0"/>
              </a:rPr>
              <a:t>stakeholders</a:t>
            </a:r>
          </a:p>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Training sessions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Introduction to Public Engagement 1 – What is it &amp; how can you get involved</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Introduction to Public Engagement 2 - Developing confidence and competence</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Creating new PE events, workshops, activities and </a:t>
            </a:r>
            <a:r>
              <a:rPr lang="en-GB" dirty="0" smtClean="0">
                <a:latin typeface="Arial" panose="020B0604020202020204" pitchFamily="34" charset="0"/>
                <a:cs typeface="Arial" panose="020B0604020202020204" pitchFamily="34" charset="0"/>
              </a:rPr>
              <a:t>resources e.g. IDEATION – Dr Steve Cross</a:t>
            </a:r>
          </a:p>
          <a:p>
            <a:pPr marL="285750" lvl="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STEM Ambassador </a:t>
            </a:r>
            <a:r>
              <a:rPr lang="en-GB" dirty="0" smtClean="0">
                <a:latin typeface="Arial" panose="020B0604020202020204" pitchFamily="34" charset="0"/>
                <a:cs typeface="Arial" panose="020B0604020202020204" pitchFamily="34" charset="0"/>
              </a:rPr>
              <a:t>Programme - </a:t>
            </a:r>
            <a:r>
              <a:rPr lang="en-GB" dirty="0">
                <a:latin typeface="Arial" panose="020B0604020202020204" pitchFamily="34" charset="0"/>
                <a:cs typeface="Arial" panose="020B0604020202020204" pitchFamily="34" charset="0"/>
              </a:rPr>
              <a:t>Kerri Haynes, STEM Ambassador East, SSERC</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Science Capital: </a:t>
            </a:r>
            <a:r>
              <a:rPr lang="en-GB" dirty="0" smtClean="0">
                <a:latin typeface="Arial" panose="020B0604020202020204" pitchFamily="34" charset="0"/>
                <a:cs typeface="Arial" panose="020B0604020202020204" pitchFamily="34" charset="0"/>
              </a:rPr>
              <a:t>Trainer - Prof </a:t>
            </a:r>
            <a:r>
              <a:rPr lang="en-GB" dirty="0">
                <a:latin typeface="Arial" panose="020B0604020202020204" pitchFamily="34" charset="0"/>
                <a:cs typeface="Arial" panose="020B0604020202020204" pitchFamily="34" charset="0"/>
              </a:rPr>
              <a:t>Louise Archer, </a:t>
            </a:r>
            <a:r>
              <a:rPr lang="en-GB" dirty="0" smtClean="0">
                <a:latin typeface="Arial" panose="020B0604020202020204" pitchFamily="34" charset="0"/>
                <a:cs typeface="Arial" panose="020B0604020202020204" pitchFamily="34" charset="0"/>
              </a:rPr>
              <a:t>UCL</a:t>
            </a:r>
            <a:endParaRPr lang="en-US" dirty="0"/>
          </a:p>
        </p:txBody>
      </p:sp>
      <p:sp>
        <p:nvSpPr>
          <p:cNvPr id="6" name="Rectangle 5"/>
          <p:cNvSpPr/>
          <p:nvPr/>
        </p:nvSpPr>
        <p:spPr>
          <a:xfrm>
            <a:off x="391371" y="265243"/>
            <a:ext cx="6096000" cy="646331"/>
          </a:xfrm>
          <a:prstGeom prst="rect">
            <a:avLst/>
          </a:prstGeom>
        </p:spPr>
        <p:txBody>
          <a:bodyPr>
            <a:spAutoFit/>
          </a:bodyPr>
          <a:lstStyle/>
          <a:p>
            <a:r>
              <a:rPr lang="en-GB" b="1" dirty="0" smtClean="0">
                <a:latin typeface="Arial" panose="020B0604020202020204" pitchFamily="34" charset="0"/>
                <a:cs typeface="Arial" panose="020B0604020202020204" pitchFamily="34" charset="0"/>
              </a:rPr>
              <a:t>IGC Public Engagement &amp; Communications Training Programme </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30225"/>
          <a:stretch/>
        </p:blipFill>
        <p:spPr>
          <a:xfrm>
            <a:off x="9815438" y="4140119"/>
            <a:ext cx="1457510" cy="152545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8527" y="4159116"/>
            <a:ext cx="1506459" cy="1506459"/>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r="49133"/>
          <a:stretch/>
        </p:blipFill>
        <p:spPr>
          <a:xfrm>
            <a:off x="7128547" y="1606530"/>
            <a:ext cx="2209026" cy="2443591"/>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r="48871"/>
          <a:stretch/>
        </p:blipFill>
        <p:spPr>
          <a:xfrm>
            <a:off x="9502643" y="1629617"/>
            <a:ext cx="2083100" cy="2292513"/>
          </a:xfrm>
          <a:prstGeom prst="rect">
            <a:avLst/>
          </a:prstGeom>
        </p:spPr>
      </p:pic>
    </p:spTree>
    <p:extLst>
      <p:ext uri="{BB962C8B-B14F-4D97-AF65-F5344CB8AC3E}">
        <p14:creationId xmlns:p14="http://schemas.microsoft.com/office/powerpoint/2010/main" val="2620173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940" y="5883564"/>
            <a:ext cx="4837905" cy="97443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2372" b="24453"/>
          <a:stretch/>
        </p:blipFill>
        <p:spPr>
          <a:xfrm>
            <a:off x="9024541" y="190754"/>
            <a:ext cx="3039304" cy="924341"/>
          </a:xfrm>
          <a:prstGeom prst="rect">
            <a:avLst/>
          </a:prstGeom>
        </p:spPr>
      </p:pic>
      <p:sp>
        <p:nvSpPr>
          <p:cNvPr id="2" name="Rectangle 1"/>
          <p:cNvSpPr/>
          <p:nvPr/>
        </p:nvSpPr>
        <p:spPr>
          <a:xfrm>
            <a:off x="391371" y="1160178"/>
            <a:ext cx="6096000" cy="6032421"/>
          </a:xfrm>
          <a:prstGeom prst="rect">
            <a:avLst/>
          </a:prstGeom>
        </p:spPr>
        <p:txBody>
          <a:bodyPr>
            <a:spAutoFit/>
          </a:bodyPr>
          <a:lstStyle/>
          <a:p>
            <a:r>
              <a:rPr lang="en-US" b="1" dirty="0" smtClean="0">
                <a:latin typeface="Arial" panose="020B0604020202020204" pitchFamily="34" charset="0"/>
                <a:cs typeface="Arial" panose="020B0604020202020204" pitchFamily="34" charset="0"/>
              </a:rPr>
              <a:t>Core training </a:t>
            </a:r>
          </a:p>
          <a:p>
            <a:r>
              <a:rPr lang="en-US" dirty="0" smtClean="0">
                <a:solidFill>
                  <a:srgbClr val="000000"/>
                </a:solidFill>
                <a:latin typeface="Arial" panose="020B0604020202020204" pitchFamily="34" charset="0"/>
                <a:cs typeface="Arial" panose="020B0604020202020204" pitchFamily="34" charset="0"/>
              </a:rPr>
              <a:t>Public speaking training includes developing </a:t>
            </a:r>
            <a:r>
              <a:rPr lang="en-US" dirty="0" smtClean="0">
                <a:latin typeface="Arial" panose="020B0604020202020204" pitchFamily="34" charset="0"/>
                <a:cs typeface="Arial" panose="020B0604020202020204" pitchFamily="34" charset="0"/>
              </a:rPr>
              <a:t>active listening skills </a:t>
            </a:r>
            <a:r>
              <a:rPr lang="en-US" dirty="0">
                <a:latin typeface="Arial" panose="020B0604020202020204" pitchFamily="34" charset="0"/>
                <a:cs typeface="Arial" panose="020B0604020202020204" pitchFamily="34" charset="0"/>
              </a:rPr>
              <a:t>to and </a:t>
            </a:r>
            <a:r>
              <a:rPr lang="en-US" dirty="0" smtClean="0">
                <a:latin typeface="Arial" panose="020B0604020202020204" pitchFamily="34" charset="0"/>
                <a:cs typeface="Arial" panose="020B0604020202020204" pitchFamily="34" charset="0"/>
              </a:rPr>
              <a:t>how to engage </a:t>
            </a:r>
            <a:r>
              <a:rPr lang="en-US" dirty="0">
                <a:latin typeface="Arial" panose="020B0604020202020204" pitchFamily="34" charset="0"/>
                <a:cs typeface="Arial" panose="020B0604020202020204" pitchFamily="34" charset="0"/>
              </a:rPr>
              <a:t>with different </a:t>
            </a:r>
            <a:r>
              <a:rPr lang="en-US" dirty="0" smtClean="0">
                <a:latin typeface="Arial" panose="020B0604020202020204" pitchFamily="34" charset="0"/>
                <a:cs typeface="Arial" panose="020B0604020202020204" pitchFamily="34" charset="0"/>
              </a:rPr>
              <a:t>stakeholders – how to open and facilitate dialogue</a:t>
            </a:r>
            <a:endParaRPr lang="en-US" dirty="0">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These </a:t>
            </a:r>
            <a:r>
              <a:rPr lang="en-US" dirty="0">
                <a:latin typeface="Arial" panose="020B0604020202020204" pitchFamily="34" charset="0"/>
                <a:cs typeface="Arial" panose="020B0604020202020204" pitchFamily="34" charset="0"/>
              </a:rPr>
              <a:t>include storytelling sessions such as </a:t>
            </a:r>
            <a:r>
              <a:rPr lang="en-GB" dirty="0">
                <a:latin typeface="Arial" panose="020B0604020202020204" pitchFamily="34" charset="0"/>
                <a:cs typeface="Arial" panose="020B0604020202020204" pitchFamily="34" charset="0"/>
              </a:rPr>
              <a:t>“Why are stories important and why should we use stories for communicating science?” delivered by </a:t>
            </a:r>
            <a:r>
              <a:rPr lang="en-GB" dirty="0" smtClean="0">
                <a:latin typeface="Arial" panose="020B0604020202020204" pitchFamily="34" charset="0"/>
                <a:cs typeface="Arial" panose="020B0604020202020204" pitchFamily="34" charset="0"/>
              </a:rPr>
              <a:t>Dr </a:t>
            </a:r>
            <a:r>
              <a:rPr lang="en-GB" dirty="0">
                <a:latin typeface="Arial" panose="020B0604020202020204" pitchFamily="34" charset="0"/>
                <a:cs typeface="Arial" panose="020B0604020202020204" pitchFamily="34" charset="0"/>
              </a:rPr>
              <a:t>Kat </a:t>
            </a:r>
            <a:r>
              <a:rPr lang="en-GB" dirty="0" smtClean="0">
                <a:latin typeface="Arial" panose="020B0604020202020204" pitchFamily="34" charset="0"/>
                <a:cs typeface="Arial" panose="020B0604020202020204" pitchFamily="34" charset="0"/>
              </a:rPr>
              <a:t>Arney</a:t>
            </a:r>
          </a:p>
          <a:p>
            <a:endParaRPr lang="en-GB" sz="1600" dirty="0" smtClean="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Training sessions</a:t>
            </a:r>
          </a:p>
          <a:p>
            <a:pPr marL="285750" lvl="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Public </a:t>
            </a:r>
            <a:r>
              <a:rPr lang="en-GB" sz="1600" dirty="0">
                <a:latin typeface="Arial" panose="020B0604020202020204" pitchFamily="34" charset="0"/>
                <a:cs typeface="Arial" panose="020B0604020202020204" pitchFamily="34" charset="0"/>
              </a:rPr>
              <a:t>Speaking 1 - Developing confidence and competence </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Public Speaking 2 - Storytelling</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Public Speaking 3 - Competitions (e.g. 3MT/ FameLab etc.) </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Public Speaking 4 - Presenting &amp; Engaging ONLINE </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Public Speaking 5 - Debate &amp; Dialogue · Developing the voice of Young Scientists </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Public Speaking 6 - Ethical &amp; Social Implications of Research – Understanding public expectations &amp; concerns (The Civic Duty of Researchers) </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Public Speaking 7 - The ‘Use of Animals in Research’</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Public Speaking 8 - Creating Podcasts or Videos</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Public Speaking 9 - Working with the Media </a:t>
            </a:r>
          </a:p>
          <a:p>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5534" y="1160178"/>
            <a:ext cx="3866842" cy="2176260"/>
          </a:xfrm>
          <a:prstGeom prst="rect">
            <a:avLst/>
          </a:prstGeom>
        </p:spPr>
      </p:pic>
      <p:sp>
        <p:nvSpPr>
          <p:cNvPr id="6" name="Rectangle 5"/>
          <p:cNvSpPr/>
          <p:nvPr/>
        </p:nvSpPr>
        <p:spPr>
          <a:xfrm>
            <a:off x="391371" y="265243"/>
            <a:ext cx="6096000" cy="646331"/>
          </a:xfrm>
          <a:prstGeom prst="rect">
            <a:avLst/>
          </a:prstGeom>
        </p:spPr>
        <p:txBody>
          <a:bodyPr>
            <a:spAutoFit/>
          </a:bodyPr>
          <a:lstStyle/>
          <a:p>
            <a:r>
              <a:rPr lang="en-GB" b="1" dirty="0" smtClean="0">
                <a:latin typeface="Arial" panose="020B0604020202020204" pitchFamily="34" charset="0"/>
                <a:cs typeface="Arial" panose="020B0604020202020204" pitchFamily="34" charset="0"/>
              </a:rPr>
              <a:t>IGC Public Engagement &amp; Communications Training Programme </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8857" y="3457405"/>
            <a:ext cx="4043559" cy="2274502"/>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65035" b="31433"/>
          <a:stretch/>
        </p:blipFill>
        <p:spPr>
          <a:xfrm>
            <a:off x="10267533" y="1329276"/>
            <a:ext cx="1666306" cy="1838064"/>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42715" t="5816" r="22522" b="17614"/>
          <a:stretch/>
        </p:blipFill>
        <p:spPr>
          <a:xfrm>
            <a:off x="6417997" y="3619174"/>
            <a:ext cx="1134683" cy="1868608"/>
          </a:xfrm>
          <a:prstGeom prst="rect">
            <a:avLst/>
          </a:prstGeom>
        </p:spPr>
      </p:pic>
    </p:spTree>
    <p:extLst>
      <p:ext uri="{BB962C8B-B14F-4D97-AF65-F5344CB8AC3E}">
        <p14:creationId xmlns:p14="http://schemas.microsoft.com/office/powerpoint/2010/main" val="2969179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940" y="5883564"/>
            <a:ext cx="4837905" cy="97443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2372" b="24453"/>
          <a:stretch/>
        </p:blipFill>
        <p:spPr>
          <a:xfrm>
            <a:off x="9024541" y="190754"/>
            <a:ext cx="3039304" cy="924341"/>
          </a:xfrm>
          <a:prstGeom prst="rect">
            <a:avLst/>
          </a:prstGeom>
        </p:spPr>
      </p:pic>
      <p:sp>
        <p:nvSpPr>
          <p:cNvPr id="2" name="Rectangle 1"/>
          <p:cNvSpPr/>
          <p:nvPr/>
        </p:nvSpPr>
        <p:spPr>
          <a:xfrm>
            <a:off x="488763" y="1222929"/>
            <a:ext cx="6096000" cy="4124206"/>
          </a:xfrm>
          <a:prstGeom prst="rect">
            <a:avLst/>
          </a:prstGeom>
        </p:spPr>
        <p:txBody>
          <a:bodyPr>
            <a:spAutoFit/>
          </a:bodyPr>
          <a:lstStyle/>
          <a:p>
            <a:r>
              <a:rPr lang="en-US" b="1" dirty="0" smtClean="0">
                <a:latin typeface="Arial" panose="020B0604020202020204" pitchFamily="34" charset="0"/>
                <a:cs typeface="Arial" panose="020B0604020202020204" pitchFamily="34" charset="0"/>
              </a:rPr>
              <a:t>Core training </a:t>
            </a:r>
          </a:p>
          <a:p>
            <a:endParaRPr lang="en-GB"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Training sessions</a:t>
            </a:r>
          </a:p>
          <a:p>
            <a:endParaRPr lang="en-GB"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Science Writing for the Public 1 - Articles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Science Writing for the Public 2 - Competitions (e.g. MRC Max Perutz) </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Science Writing for the Public 3 </a:t>
            </a:r>
            <a:r>
              <a:rPr lang="en-GB" dirty="0" smtClean="0">
                <a:latin typeface="Arial" panose="020B0604020202020204" pitchFamily="34" charset="0"/>
                <a:cs typeface="Arial" panose="020B0604020202020204" pitchFamily="34" charset="0"/>
              </a:rPr>
              <a:t>– Blogs &amp; Vlogs </a:t>
            </a:r>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Science Writing for the Public 4 - Lay Summaries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Science Writing for the Public 5 – Lay Posters </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Illustrating Research 1 - Data Visualisation and Infographics </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Illustrating Research 2 - Making Animations</a:t>
            </a:r>
          </a:p>
          <a:p>
            <a:endParaRPr lang="en-GB" sz="2800" dirty="0" smtClean="0">
              <a:latin typeface="Arial" panose="020B0604020202020204" pitchFamily="34" charset="0"/>
              <a:cs typeface="Arial" panose="020B0604020202020204" pitchFamily="34" charset="0"/>
            </a:endParaRPr>
          </a:p>
        </p:txBody>
      </p:sp>
      <p:sp>
        <p:nvSpPr>
          <p:cNvPr id="5" name="Rectangle 4"/>
          <p:cNvSpPr/>
          <p:nvPr/>
        </p:nvSpPr>
        <p:spPr>
          <a:xfrm>
            <a:off x="396781" y="329758"/>
            <a:ext cx="6096000" cy="646331"/>
          </a:xfrm>
          <a:prstGeom prst="rect">
            <a:avLst/>
          </a:prstGeom>
        </p:spPr>
        <p:txBody>
          <a:bodyPr>
            <a:spAutoFit/>
          </a:bodyPr>
          <a:lstStyle/>
          <a:p>
            <a:r>
              <a:rPr lang="en-GB" b="1" dirty="0" smtClean="0">
                <a:latin typeface="Arial" panose="020B0604020202020204" pitchFamily="34" charset="0"/>
                <a:cs typeface="Arial" panose="020B0604020202020204" pitchFamily="34" charset="0"/>
              </a:rPr>
              <a:t>IGC Public Engagement &amp; Communications Training Programme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1170" y="1272158"/>
            <a:ext cx="5313259" cy="298870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8085" y="4315408"/>
            <a:ext cx="1513614" cy="1513614"/>
          </a:xfrm>
          <a:prstGeom prst="rect">
            <a:avLst/>
          </a:prstGeom>
        </p:spPr>
      </p:pic>
    </p:spTree>
    <p:extLst>
      <p:ext uri="{BB962C8B-B14F-4D97-AF65-F5344CB8AC3E}">
        <p14:creationId xmlns:p14="http://schemas.microsoft.com/office/powerpoint/2010/main" val="2934574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940" y="5883564"/>
            <a:ext cx="4837905" cy="97443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2372" b="24453"/>
          <a:stretch/>
        </p:blipFill>
        <p:spPr>
          <a:xfrm>
            <a:off x="9024541" y="190754"/>
            <a:ext cx="3039304" cy="924341"/>
          </a:xfrm>
          <a:prstGeom prst="rect">
            <a:avLst/>
          </a:prstGeom>
        </p:spPr>
      </p:pic>
      <p:sp>
        <p:nvSpPr>
          <p:cNvPr id="2" name="Rectangle 1"/>
          <p:cNvSpPr/>
          <p:nvPr/>
        </p:nvSpPr>
        <p:spPr>
          <a:xfrm>
            <a:off x="488763" y="1222929"/>
            <a:ext cx="6096000" cy="2739211"/>
          </a:xfrm>
          <a:prstGeom prst="rect">
            <a:avLst/>
          </a:prstGeom>
        </p:spPr>
        <p:txBody>
          <a:bodyPr>
            <a:spAutoFit/>
          </a:bodyPr>
          <a:lstStyle/>
          <a:p>
            <a:r>
              <a:rPr lang="en-US" b="1" dirty="0" smtClean="0">
                <a:latin typeface="Arial" panose="020B0604020202020204" pitchFamily="34" charset="0"/>
                <a:cs typeface="Arial" panose="020B0604020202020204" pitchFamily="34" charset="0"/>
              </a:rPr>
              <a:t>Core training </a:t>
            </a:r>
          </a:p>
          <a:p>
            <a:endParaRPr lang="en-GB"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Training sessions</a:t>
            </a:r>
          </a:p>
          <a:p>
            <a:endParaRPr lang="en-GB"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PPI 1 - Patient &amp; Public Involvement in Research – An Introduction</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PPI 2 - Listening &amp; Facilitation skills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PPI 3 - Co-Producing Research </a:t>
            </a:r>
          </a:p>
          <a:p>
            <a:endParaRPr lang="en-GB" sz="2800" dirty="0" smtClean="0">
              <a:latin typeface="Arial" panose="020B0604020202020204" pitchFamily="34" charset="0"/>
              <a:cs typeface="Arial" panose="020B0604020202020204" pitchFamily="34" charset="0"/>
            </a:endParaRPr>
          </a:p>
        </p:txBody>
      </p:sp>
      <p:sp>
        <p:nvSpPr>
          <p:cNvPr id="5" name="Rectangle 4"/>
          <p:cNvSpPr/>
          <p:nvPr/>
        </p:nvSpPr>
        <p:spPr>
          <a:xfrm>
            <a:off x="396781" y="329758"/>
            <a:ext cx="6096000" cy="646331"/>
          </a:xfrm>
          <a:prstGeom prst="rect">
            <a:avLst/>
          </a:prstGeom>
        </p:spPr>
        <p:txBody>
          <a:bodyPr>
            <a:spAutoFit/>
          </a:bodyPr>
          <a:lstStyle/>
          <a:p>
            <a:r>
              <a:rPr lang="en-GB" b="1" dirty="0" smtClean="0">
                <a:latin typeface="Arial" panose="020B0604020202020204" pitchFamily="34" charset="0"/>
                <a:cs typeface="Arial" panose="020B0604020202020204" pitchFamily="34" charset="0"/>
              </a:rPr>
              <a:t>IGC Public Engagement &amp; Communications Training Programme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0367" y="1361935"/>
            <a:ext cx="5105944" cy="287362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763" y="3659826"/>
            <a:ext cx="5040923" cy="283646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4763" y="436545"/>
            <a:ext cx="1868069" cy="123666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46387" y="4395067"/>
            <a:ext cx="1328989" cy="1328989"/>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21213" r="5047"/>
          <a:stretch/>
        </p:blipFill>
        <p:spPr>
          <a:xfrm>
            <a:off x="7129019" y="4420067"/>
            <a:ext cx="1458248" cy="1315981"/>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40910" y="4413562"/>
            <a:ext cx="1574142" cy="1328989"/>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68695" y="4420067"/>
            <a:ext cx="1329796" cy="1329796"/>
          </a:xfrm>
          <a:prstGeom prst="rect">
            <a:avLst/>
          </a:prstGeom>
        </p:spPr>
      </p:pic>
    </p:spTree>
    <p:extLst>
      <p:ext uri="{BB962C8B-B14F-4D97-AF65-F5344CB8AC3E}">
        <p14:creationId xmlns:p14="http://schemas.microsoft.com/office/powerpoint/2010/main" val="2748635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2083</Words>
  <Application>Microsoft Office PowerPoint</Application>
  <PresentationFormat>Widescreen</PresentationFormat>
  <Paragraphs>209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 Davison</dc:creator>
  <cp:lastModifiedBy>Dee Davison</cp:lastModifiedBy>
  <cp:revision>39</cp:revision>
  <dcterms:created xsi:type="dcterms:W3CDTF">2022-10-13T09:10:20Z</dcterms:created>
  <dcterms:modified xsi:type="dcterms:W3CDTF">2022-10-14T10:13:43Z</dcterms:modified>
</cp:coreProperties>
</file>