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42" r:id="rId4"/>
    <p:sldId id="359" r:id="rId5"/>
    <p:sldId id="320" r:id="rId6"/>
    <p:sldId id="321" r:id="rId7"/>
    <p:sldId id="311" r:id="rId8"/>
    <p:sldId id="360" r:id="rId9"/>
    <p:sldId id="361" r:id="rId10"/>
    <p:sldId id="362" r:id="rId11"/>
    <p:sldId id="363" r:id="rId12"/>
    <p:sldId id="357" r:id="rId13"/>
    <p:sldId id="364" r:id="rId14"/>
    <p:sldId id="347" r:id="rId15"/>
    <p:sldId id="348" r:id="rId16"/>
    <p:sldId id="365" r:id="rId17"/>
    <p:sldId id="356" r:id="rId18"/>
    <p:sldId id="310" r:id="rId19"/>
  </p:sldIdLst>
  <p:sldSz cx="9144000" cy="5143500" type="screen16x9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200029"/>
    <a:srgbClr val="1A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1" autoAdjust="0"/>
    <p:restoredTop sz="84291" autoAdjust="0"/>
  </p:normalViewPr>
  <p:slideViewPr>
    <p:cSldViewPr>
      <p:cViewPr varScale="1">
        <p:scale>
          <a:sx n="127" d="100"/>
          <a:sy n="127" d="100"/>
        </p:scale>
        <p:origin x="76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06" y="-90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F9B02-B511-41B7-B86E-BB5F03402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5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91629A-89CF-4C2C-9865-CC6C32D54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7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18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9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4686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01516"/>
            <a:ext cx="6400800" cy="131445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8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91" y="742951"/>
            <a:ext cx="2105025" cy="4096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42951"/>
            <a:ext cx="6167438" cy="4096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7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455736"/>
            <a:ext cx="8424863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139181"/>
            <a:ext cx="4135438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91" y="2139181"/>
            <a:ext cx="4137025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43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07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061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807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6061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1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3597"/>
            <a:ext cx="5486400" cy="23420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1355128"/>
            <a:ext cx="84248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2211189"/>
            <a:ext cx="8424863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4340" y="1635646"/>
            <a:ext cx="7772400" cy="1349846"/>
          </a:xfrm>
        </p:spPr>
        <p:txBody>
          <a:bodyPr/>
          <a:lstStyle/>
          <a:p>
            <a:pPr eaLnBrk="1" hangingPunct="1"/>
            <a:r>
              <a:rPr lang="en-GB" dirty="0"/>
              <a:t>Stories from the Stage:</a:t>
            </a:r>
            <a:br>
              <a:rPr lang="en-GB" dirty="0"/>
            </a:br>
            <a:r>
              <a:rPr lang="en-GB" sz="2400" dirty="0"/>
              <a:t>Providing, presence, awareness of self and self confidence in public speakers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Martin Khechara</a:t>
            </a:r>
          </a:p>
          <a:p>
            <a:pPr eaLnBrk="1" hangingPunct="1"/>
            <a:r>
              <a:rPr lang="en-GB" sz="2000" dirty="0"/>
              <a:t>Associate Prof for Engagement in STEM</a:t>
            </a:r>
          </a:p>
          <a:p>
            <a:pPr eaLnBrk="1" hangingPunct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8ADEC-2C3A-4BFF-448A-7AF44D9D4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80" l="5860" r="98554">
                        <a14:foregroundMark x1="50533" y1="3283" x2="7763" y2="93715"/>
                        <a14:foregroundMark x1="50533" y1="4503" x2="93303" y2="94934"/>
                        <a14:foregroundMark x1="93303" y1="94934" x2="7306" y2="9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470"/>
            <a:ext cx="2000120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2C33A2-57D6-A273-7F20-39A0C7F4E817}"/>
              </a:ext>
            </a:extLst>
          </p:cNvPr>
          <p:cNvSpPr txBox="1"/>
          <p:nvPr/>
        </p:nvSpPr>
        <p:spPr>
          <a:xfrm>
            <a:off x="539552" y="1419622"/>
            <a:ext cx="52565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L</a:t>
            </a:r>
            <a:r>
              <a:rPr lang="en-GB" sz="4800" dirty="0"/>
              <a:t> – Life</a:t>
            </a:r>
          </a:p>
          <a:p>
            <a:r>
              <a:rPr lang="en-GB" dirty="0"/>
              <a:t>The aim is to allow participants to practice expressing passion and emotions about a subject and apply this to public speaking.</a:t>
            </a:r>
          </a:p>
          <a:p>
            <a:r>
              <a:rPr lang="en-GB" dirty="0"/>
              <a:t>This is intimately linked with the use of gestures, spoken language and body language. Again aspects of performance can give confidence and break down the barrier of embarrassment.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2DC43C-5224-9C8F-09A9-CC2C8685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9822"/>
            <a:ext cx="3016040" cy="16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80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7A2672-CFDD-729B-0ED3-CFD43BDB9B12}"/>
              </a:ext>
            </a:extLst>
          </p:cNvPr>
          <p:cNvSpPr txBox="1"/>
          <p:nvPr/>
        </p:nvSpPr>
        <p:spPr>
          <a:xfrm>
            <a:off x="467544" y="1347614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E</a:t>
            </a:r>
            <a:r>
              <a:rPr lang="en-GB" sz="4800" dirty="0"/>
              <a:t> – Eye contact</a:t>
            </a:r>
          </a:p>
          <a:p>
            <a:r>
              <a:rPr lang="en-GB" dirty="0"/>
              <a:t>The aim is to practice engaging in audience feedback through eye contact and stress the importance in the cycle of communication.</a:t>
            </a:r>
          </a:p>
          <a:p>
            <a:r>
              <a:rPr lang="en-GB" dirty="0"/>
              <a:t>The structure of presentations is a key consideration.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60512-88C2-46D2-1A7F-D572CA30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55609"/>
            <a:ext cx="3795819" cy="23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8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pirational Public Speaking Quotes from people you'd never ex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9621"/>
            <a:ext cx="691276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4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2D0E3-EA36-7725-BB18-463F0A25B205}"/>
              </a:ext>
            </a:extLst>
          </p:cNvPr>
          <p:cNvSpPr txBox="1"/>
          <p:nvPr/>
        </p:nvSpPr>
        <p:spPr>
          <a:xfrm>
            <a:off x="611560" y="1203598"/>
            <a:ext cx="4536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G</a:t>
            </a:r>
            <a:r>
              <a:rPr lang="en-GB" sz="4800" dirty="0"/>
              <a:t> -  Gestures</a:t>
            </a:r>
          </a:p>
          <a:p>
            <a:r>
              <a:rPr lang="en-GB" dirty="0"/>
              <a:t>The aim here is to show the importance of gestures and body language to give a genuine, honest and engaging delivery.</a:t>
            </a:r>
          </a:p>
          <a:p>
            <a:r>
              <a:rPr lang="en-GB" dirty="0"/>
              <a:t>An awareness of the importance of ‘self’ is a key point. </a:t>
            </a:r>
          </a:p>
          <a:p>
            <a:r>
              <a:rPr lang="en-GB" dirty="0"/>
              <a:t>Just remember 7, 38,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385FD-CC5C-13B8-F85A-7E7D9073E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9782"/>
            <a:ext cx="3750214" cy="18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36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91630"/>
            <a:ext cx="63367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A quick group exercise…….</a:t>
            </a:r>
          </a:p>
          <a:p>
            <a:r>
              <a:rPr lang="en-GB" sz="3200" dirty="0"/>
              <a:t>Do exactly as I say</a:t>
            </a:r>
          </a:p>
        </p:txBody>
      </p:sp>
    </p:spTree>
    <p:extLst>
      <p:ext uri="{BB962C8B-B14F-4D97-AF65-F5344CB8AC3E}">
        <p14:creationId xmlns:p14="http://schemas.microsoft.com/office/powerpoint/2010/main" val="228817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bert Mehrabian's 7-38-55 Rule of Personal Commun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/>
        </p:blipFill>
        <p:spPr bwMode="auto">
          <a:xfrm>
            <a:off x="580069" y="843558"/>
            <a:ext cx="7949781" cy="34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069" y="4515966"/>
            <a:ext cx="69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presented in the book ‘Silent messages study’</a:t>
            </a:r>
          </a:p>
        </p:txBody>
      </p:sp>
    </p:spTree>
    <p:extLst>
      <p:ext uri="{BB962C8B-B14F-4D97-AF65-F5344CB8AC3E}">
        <p14:creationId xmlns:p14="http://schemas.microsoft.com/office/powerpoint/2010/main" val="323785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E01EE-F2CD-9A03-D4FF-18EACEC96D99}"/>
              </a:ext>
            </a:extLst>
          </p:cNvPr>
          <p:cNvSpPr txBox="1"/>
          <p:nvPr/>
        </p:nvSpPr>
        <p:spPr>
          <a:xfrm>
            <a:off x="539552" y="1203598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</a:t>
            </a:r>
            <a:r>
              <a:rPr lang="en-GB" sz="4800" dirty="0"/>
              <a:t> – Speed</a:t>
            </a:r>
          </a:p>
          <a:p>
            <a:r>
              <a:rPr lang="en-GB" dirty="0"/>
              <a:t>The aim is to generate confidence in using different pace and rhythm for emphasis and drama with the confidence not to fill space with waffle.</a:t>
            </a:r>
          </a:p>
          <a:p>
            <a:r>
              <a:rPr lang="en-GB" dirty="0"/>
              <a:t>There is power in a pause.</a:t>
            </a:r>
          </a:p>
          <a:p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09877B6-A9C6-C002-AF18-790382BA7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r="14870"/>
          <a:stretch/>
        </p:blipFill>
        <p:spPr bwMode="auto">
          <a:xfrm>
            <a:off x="5868144" y="2139702"/>
            <a:ext cx="2946976" cy="271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5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UBLIC SPEAKING QUOTES [PAGE - 4] | A-Z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7614"/>
            <a:ext cx="6840760" cy="32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5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17857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 am a scientist educator and researcher…</a:t>
            </a:r>
          </a:p>
        </p:txBody>
      </p:sp>
      <p:pic>
        <p:nvPicPr>
          <p:cNvPr id="7170" name="Picture 2" descr="Image result for doc brown scient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7654"/>
            <a:ext cx="4032447" cy="22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6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9582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 am a science performer, presenter, writer, producer, trainer and director….</a:t>
            </a:r>
          </a:p>
          <a:p>
            <a:r>
              <a:rPr lang="en-GB" sz="2400" dirty="0"/>
              <a:t>…..I communicate that’s my job!</a:t>
            </a:r>
          </a:p>
        </p:txBody>
      </p:sp>
      <p:pic>
        <p:nvPicPr>
          <p:cNvPr id="1026" name="Picture 2" descr="C:\Users\Public\Documents\ITR10534\##PUS and Engagement##\##fellowships##\Pics\Big Bang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9582"/>
            <a:ext cx="2893287" cy="3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ublic Speaking Quotes – Tools For Motiv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9" b="18678"/>
          <a:stretch/>
        </p:blipFill>
        <p:spPr bwMode="auto">
          <a:xfrm>
            <a:off x="1115616" y="1347614"/>
            <a:ext cx="6912768" cy="33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9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71263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P.V.L.E.G.S</a:t>
            </a:r>
          </a:p>
        </p:txBody>
      </p:sp>
    </p:spTree>
    <p:extLst>
      <p:ext uri="{BB962C8B-B14F-4D97-AF65-F5344CB8AC3E}">
        <p14:creationId xmlns:p14="http://schemas.microsoft.com/office/powerpoint/2010/main" val="9490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922412"/>
            <a:ext cx="8424863" cy="857250"/>
          </a:xfrm>
        </p:spPr>
        <p:txBody>
          <a:bodyPr/>
          <a:lstStyle/>
          <a:p>
            <a:r>
              <a:rPr lang="en-US" dirty="0"/>
              <a:t>PVLEGS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03" y="1788402"/>
            <a:ext cx="8424863" cy="286283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OISE, presence and pitch</a:t>
            </a: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OICE</a:t>
            </a:r>
          </a:p>
          <a:p>
            <a:r>
              <a:rPr lang="en-US" b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IFE</a:t>
            </a:r>
          </a:p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YE CONTACT</a:t>
            </a:r>
          </a:p>
          <a:p>
            <a:r>
              <a:rPr lang="en-US" b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ESTURES</a:t>
            </a:r>
          </a:p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PEED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62" y="2571750"/>
            <a:ext cx="4536504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8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0ACA93-6BC7-7DB7-063C-65E2C513ACCF}"/>
              </a:ext>
            </a:extLst>
          </p:cNvPr>
          <p:cNvSpPr txBox="1"/>
          <p:nvPr/>
        </p:nvSpPr>
        <p:spPr>
          <a:xfrm>
            <a:off x="611560" y="1131590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P</a:t>
            </a:r>
            <a:r>
              <a:rPr lang="en-GB" sz="4800" dirty="0"/>
              <a:t> – poise, presence and pitch</a:t>
            </a:r>
          </a:p>
          <a:p>
            <a:r>
              <a:rPr lang="en-GB" dirty="0"/>
              <a:t>The main aim is to help a speaker to appear calm, confident and avoid distracting mannerisms. An appreciation of academic pitch is essential. </a:t>
            </a:r>
          </a:p>
          <a:p>
            <a:r>
              <a:rPr lang="en-GB" dirty="0"/>
              <a:t>Practice for adaptability for adlib using improvisation is a good tool.</a:t>
            </a:r>
          </a:p>
          <a:p>
            <a:endParaRPr lang="en-GB" dirty="0"/>
          </a:p>
        </p:txBody>
      </p:sp>
      <p:pic>
        <p:nvPicPr>
          <p:cNvPr id="1026" name="Picture 2" descr="Pitching Errors: How Not to Pitch - The Open Notebook">
            <a:extLst>
              <a:ext uri="{FF2B5EF4-FFF2-40B4-BE49-F238E27FC236}">
                <a16:creationId xmlns:a16="http://schemas.microsoft.com/office/drawing/2014/main" id="{C409C2B1-EBC9-90FD-3282-BAC7BCF0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03798"/>
            <a:ext cx="2683480" cy="18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6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ed a confidence boost? These inspirational quotes will help. - Maryna  Shkvor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/>
          <a:stretch/>
        </p:blipFill>
        <p:spPr bwMode="auto">
          <a:xfrm>
            <a:off x="899592" y="1275606"/>
            <a:ext cx="7272808" cy="34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5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92D59-A667-3649-B5DA-12E3F8B7596D}"/>
              </a:ext>
            </a:extLst>
          </p:cNvPr>
          <p:cNvSpPr txBox="1"/>
          <p:nvPr/>
        </p:nvSpPr>
        <p:spPr>
          <a:xfrm>
            <a:off x="611560" y="1203598"/>
            <a:ext cx="5184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V</a:t>
            </a:r>
            <a:r>
              <a:rPr lang="en-GB" sz="4800" dirty="0"/>
              <a:t> – Voice</a:t>
            </a:r>
          </a:p>
          <a:p>
            <a:r>
              <a:rPr lang="en-GB" dirty="0"/>
              <a:t>The aim is to coach participants to speak clearly, plainly, in an inclusive way and without an interrogative tone! </a:t>
            </a:r>
          </a:p>
          <a:p>
            <a:r>
              <a:rPr lang="en-GB" dirty="0"/>
              <a:t>People do not for the most part know that the space they look into controls volume.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0077E-2520-5B75-A888-7A760B07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0726"/>
            <a:ext cx="3312292" cy="21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45792"/>
      </p:ext>
    </p:extLst>
  </p:cSld>
  <p:clrMapOvr>
    <a:masterClrMapping/>
  </p:clrMapOvr>
</p:sld>
</file>

<file path=ppt/theme/theme1.xml><?xml version="1.0" encoding="utf-8"?>
<a:theme xmlns:a="http://schemas.openxmlformats.org/drawingml/2006/main" name="uow2">
  <a:themeElements>
    <a:clrScheme name="uo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WLV Branding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o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uow2</Template>
  <TotalTime>5505</TotalTime>
  <Words>365</Words>
  <Application>Microsoft Office PowerPoint</Application>
  <PresentationFormat>On-screen Show (16:9)</PresentationFormat>
  <Paragraphs>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Roboto</vt:lpstr>
      <vt:lpstr>Rockwell</vt:lpstr>
      <vt:lpstr>uow2</vt:lpstr>
      <vt:lpstr>Stories from the Stage: Providing, presence, awareness of self and self confidence in public speakers</vt:lpstr>
      <vt:lpstr>PowerPoint Presentation</vt:lpstr>
      <vt:lpstr>PowerPoint Presentation</vt:lpstr>
      <vt:lpstr>PowerPoint Presentation</vt:lpstr>
      <vt:lpstr>PowerPoint Presentation</vt:lpstr>
      <vt:lpstr>PVLEGS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Wolverhampton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in8055</dc:creator>
  <cp:lastModifiedBy>Khechara, Martin P.</cp:lastModifiedBy>
  <cp:revision>326</cp:revision>
  <cp:lastPrinted>2011-10-07T14:31:02Z</cp:lastPrinted>
  <dcterms:created xsi:type="dcterms:W3CDTF">2009-12-02T13:43:23Z</dcterms:created>
  <dcterms:modified xsi:type="dcterms:W3CDTF">2022-10-13T07:58:44Z</dcterms:modified>
</cp:coreProperties>
</file>