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www.edx.org/course/food-for-thought"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unctad.org/about/evaluation"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Image - </a:t>
            </a:r>
            <a:r>
              <a:rPr u="sng">
                <a:hlinkClick r:id="rId3" invalidUrl="" action="" tgtFrame="" tooltip="" history="1" highlightClick="0" endSnd="0"/>
              </a:rPr>
              <a:t>https://www.edx.org/course/food-for-thought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Image - https://welpmagazine.com/complete-guide-to-strategic-management-for-small-business/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Image - https://www.viewsonic.com/library/blended-learning-in-education-3-0/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Race, P (2014) Making Learning Happen: 3rd edition, London: Sage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Image - </a:t>
            </a:r>
            <a:r>
              <a:rPr u="sng">
                <a:hlinkClick r:id="rId3" invalidUrl="" action="" tgtFrame="" tooltip="" history="1" highlightClick="0" endSnd="0"/>
              </a:rPr>
              <a:t>https://unctad.org/about/evaluation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Ayelet Baram-Tsabari &amp; Bruce V. Lewenstein (2017) Science communication training: what are we trying to teach?, International Journal of Science Education, Part B, 7:3, 285-300, DOI: 10.1080/21548455.2017.1303756</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pasted-image.jpg"/>
          <p:cNvPicPr>
            <a:picLocks noChangeAspect="1"/>
          </p:cNvPicPr>
          <p:nvPr/>
        </p:nvPicPr>
        <p:blipFill>
          <a:blip r:embed="rId3">
            <a:alphaModFix amt="13925"/>
            <a:extLst/>
          </a:blip>
          <a:stretch>
            <a:fillRect/>
          </a:stretch>
        </p:blipFill>
        <p:spPr>
          <a:xfrm>
            <a:off x="-6482" y="1019684"/>
            <a:ext cx="13017765" cy="7714232"/>
          </a:xfrm>
          <a:prstGeom prst="rect">
            <a:avLst/>
          </a:prstGeom>
          <a:ln w="12700">
            <a:miter lim="400000"/>
          </a:ln>
        </p:spPr>
      </p:pic>
      <p:sp>
        <p:nvSpPr>
          <p:cNvPr id="120" name="Shape 120"/>
          <p:cNvSpPr/>
          <p:nvPr>
            <p:ph type="ctrTitle"/>
          </p:nvPr>
        </p:nvSpPr>
        <p:spPr>
          <a:xfrm>
            <a:off x="1850099" y="1638300"/>
            <a:ext cx="9304602" cy="3302000"/>
          </a:xfrm>
          <a:prstGeom prst="rect">
            <a:avLst/>
          </a:prstGeom>
        </p:spPr>
        <p:txBody>
          <a:bodyPr/>
          <a:lstStyle/>
          <a:p>
            <a:pPr/>
            <a:r>
              <a:t>Food for thought (and practice)</a:t>
            </a:r>
          </a:p>
        </p:txBody>
      </p:sp>
      <p:sp>
        <p:nvSpPr>
          <p:cNvPr id="121" name="Shape 121"/>
          <p:cNvSpPr/>
          <p:nvPr>
            <p:ph type="subTitle" sz="quarter" idx="1"/>
          </p:nvPr>
        </p:nvSpPr>
        <p:spPr>
          <a:xfrm>
            <a:off x="1270000" y="5029200"/>
            <a:ext cx="10464800" cy="1983780"/>
          </a:xfrm>
          <a:prstGeom prst="rect">
            <a:avLst/>
          </a:prstGeom>
        </p:spPr>
        <p:txBody>
          <a:bodyPr/>
          <a:lstStyle/>
          <a:p>
            <a:pPr/>
            <a:r>
              <a:t>Golden nuggets from the book, “Theory and Best Practices in Science Communication Training,” </a:t>
            </a:r>
          </a:p>
          <a:p>
            <a:pPr/>
            <a:r>
              <a:t>Ed. Todd P. Newman (2019/2020)</a:t>
            </a:r>
          </a:p>
        </p:txBody>
      </p:sp>
      <p:pic>
        <p:nvPicPr>
          <p:cNvPr id="122" name="pasted-image.png"/>
          <p:cNvPicPr>
            <a:picLocks noChangeAspect="1"/>
          </p:cNvPicPr>
          <p:nvPr/>
        </p:nvPicPr>
        <p:blipFill>
          <a:blip r:embed="rId4">
            <a:extLst/>
          </a:blip>
          <a:stretch>
            <a:fillRect/>
          </a:stretch>
        </p:blipFill>
        <p:spPr>
          <a:xfrm>
            <a:off x="137990" y="315402"/>
            <a:ext cx="12634556" cy="9122796"/>
          </a:xfrm>
          <a:prstGeom prst="rect">
            <a:avLst/>
          </a:prstGeom>
          <a:ln w="635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 calcmode="lin" valueType="num">
                                      <p:cBhvr>
                                        <p:cTn id="9" dur="1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pasted-image.jpg"/>
          <p:cNvPicPr>
            <a:picLocks noChangeAspect="1"/>
          </p:cNvPicPr>
          <p:nvPr/>
        </p:nvPicPr>
        <p:blipFill>
          <a:blip r:embed="rId2">
            <a:alphaModFix amt="3938"/>
            <a:extLst/>
          </a:blip>
          <a:stretch>
            <a:fillRect/>
          </a:stretch>
        </p:blipFill>
        <p:spPr>
          <a:xfrm>
            <a:off x="-18445" y="2418051"/>
            <a:ext cx="13004801" cy="7315202"/>
          </a:xfrm>
          <a:prstGeom prst="rect">
            <a:avLst/>
          </a:prstGeom>
          <a:ln w="12700">
            <a:miter lim="400000"/>
          </a:ln>
        </p:spPr>
      </p:pic>
      <p:sp>
        <p:nvSpPr>
          <p:cNvPr id="181" name="Shape 181"/>
          <p:cNvSpPr/>
          <p:nvPr>
            <p:ph type="title"/>
          </p:nvPr>
        </p:nvSpPr>
        <p:spPr>
          <a:prstGeom prst="rect">
            <a:avLst/>
          </a:prstGeom>
        </p:spPr>
        <p:txBody>
          <a:bodyPr/>
          <a:lstStyle/>
          <a:p>
            <a:pPr defTabSz="251206">
              <a:defRPr sz="3440"/>
            </a:pPr>
            <a:r>
              <a:t>A Metro for Science Communication: Building Effective Infrastructure to Support Scientists’ Public Engagement</a:t>
            </a:r>
          </a:p>
          <a:p>
            <a:pPr defTabSz="251206">
              <a:defRPr sz="3440"/>
            </a:pPr>
            <a:r>
              <a:t>Brooke Smith</a:t>
            </a:r>
          </a:p>
        </p:txBody>
      </p:sp>
      <p:sp>
        <p:nvSpPr>
          <p:cNvPr id="182" name="Shape 182"/>
          <p:cNvSpPr/>
          <p:nvPr/>
        </p:nvSpPr>
        <p:spPr>
          <a:xfrm>
            <a:off x="952500" y="5413176"/>
            <a:ext cx="11099800" cy="3198747"/>
          </a:xfrm>
          <a:prstGeom prst="rect">
            <a:avLst/>
          </a:prstGeom>
          <a:ln w="63500">
            <a:solidFill>
              <a:srgbClr val="FF93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444500" indent="-444500" algn="l">
              <a:spcBef>
                <a:spcPts val="4200"/>
              </a:spcBef>
              <a:buSzPct val="75000"/>
              <a:buChar char="•"/>
            </a:lvl1pPr>
          </a:lstStyle>
          <a:p>
            <a:pPr/>
            <a:r>
              <a:t>We should consider building an infrastructure (like a Metro) to help scientists navigate to their communication destinations more effectively.</a:t>
            </a:r>
          </a:p>
        </p:txBody>
      </p:sp>
      <p:sp>
        <p:nvSpPr>
          <p:cNvPr id="183" name="Shape 183"/>
          <p:cNvSpPr/>
          <p:nvPr/>
        </p:nvSpPr>
        <p:spPr>
          <a:xfrm>
            <a:off x="952500" y="2894277"/>
            <a:ext cx="11099800" cy="2159001"/>
          </a:xfrm>
          <a:prstGeom prst="rect">
            <a:avLst/>
          </a:prstGeom>
          <a:ln w="63500">
            <a:solidFill>
              <a:srgbClr val="FF26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324485" indent="-324485" algn="l" defTabSz="426466">
              <a:spcBef>
                <a:spcPts val="3000"/>
              </a:spcBef>
              <a:buSzPct val="75000"/>
              <a:buChar char="•"/>
              <a:defRPr sz="2628"/>
            </a:lvl1pPr>
          </a:lstStyle>
          <a:p>
            <a:pPr/>
            <a:r>
              <a:t>With the blossoming of science communication there is an increasing number and diversity of goals and objectives and methods for achieving them.  Scientists are spending time, energy and resources to communicate within this landscape, but perhaps not as effectively as they could.</a:t>
            </a:r>
          </a:p>
        </p:txBody>
      </p:sp>
      <p:sp>
        <p:nvSpPr>
          <p:cNvPr id="184" name="Shape 184"/>
          <p:cNvSpPr/>
          <p:nvPr/>
        </p:nvSpPr>
        <p:spPr>
          <a:xfrm rot="16200000">
            <a:off x="-495343" y="6634989"/>
            <a:ext cx="19097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Proposal</a:t>
            </a:r>
          </a:p>
        </p:txBody>
      </p:sp>
      <p:sp>
        <p:nvSpPr>
          <p:cNvPr id="185" name="Shape 185"/>
          <p:cNvSpPr/>
          <p:nvPr/>
        </p:nvSpPr>
        <p:spPr>
          <a:xfrm rot="16200000">
            <a:off x="-418990" y="3596216"/>
            <a:ext cx="17570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Premise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pasted-image.jpg"/>
          <p:cNvPicPr>
            <a:picLocks noChangeAspect="1"/>
          </p:cNvPicPr>
          <p:nvPr/>
        </p:nvPicPr>
        <p:blipFill>
          <a:blip r:embed="rId2">
            <a:alphaModFix amt="3938"/>
            <a:extLst/>
          </a:blip>
          <a:stretch>
            <a:fillRect/>
          </a:stretch>
        </p:blipFill>
        <p:spPr>
          <a:xfrm>
            <a:off x="-18445" y="2418051"/>
            <a:ext cx="13004801" cy="7315202"/>
          </a:xfrm>
          <a:prstGeom prst="rect">
            <a:avLst/>
          </a:prstGeom>
          <a:ln w="12700">
            <a:miter lim="400000"/>
          </a:ln>
        </p:spPr>
      </p:pic>
      <p:sp>
        <p:nvSpPr>
          <p:cNvPr id="188" name="Shape 188"/>
          <p:cNvSpPr/>
          <p:nvPr>
            <p:ph type="title"/>
          </p:nvPr>
        </p:nvSpPr>
        <p:spPr>
          <a:prstGeom prst="rect">
            <a:avLst/>
          </a:prstGeom>
        </p:spPr>
        <p:txBody>
          <a:bodyPr/>
          <a:lstStyle/>
          <a:p>
            <a:pPr defTabSz="251206">
              <a:defRPr sz="3440"/>
            </a:pPr>
            <a:r>
              <a:t>A Metro for Science Communication: Building Effective Infrastructure to Support Scientists’ Public Engagement</a:t>
            </a:r>
          </a:p>
          <a:p>
            <a:pPr defTabSz="251206">
              <a:defRPr sz="3440"/>
            </a:pPr>
            <a:r>
              <a:t>Brooke Smith</a:t>
            </a:r>
          </a:p>
        </p:txBody>
      </p:sp>
      <p:sp>
        <p:nvSpPr>
          <p:cNvPr id="189" name="Shape 189"/>
          <p:cNvSpPr/>
          <p:nvPr/>
        </p:nvSpPr>
        <p:spPr>
          <a:xfrm rot="16200000">
            <a:off x="-406400" y="5429249"/>
            <a:ext cx="17657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Pointers</a:t>
            </a:r>
          </a:p>
        </p:txBody>
      </p:sp>
      <p:sp>
        <p:nvSpPr>
          <p:cNvPr id="190" name="Shape 190"/>
          <p:cNvSpPr/>
          <p:nvPr/>
        </p:nvSpPr>
        <p:spPr>
          <a:xfrm>
            <a:off x="952500" y="2844800"/>
            <a:ext cx="11099800" cy="6530380"/>
          </a:xfrm>
          <a:prstGeom prst="rect">
            <a:avLst/>
          </a:prstGeom>
          <a:ln w="63500">
            <a:solidFill>
              <a:srgbClr val="009193"/>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26695" indent="-226695" algn="l" defTabSz="297941">
              <a:spcBef>
                <a:spcPts val="2100"/>
              </a:spcBef>
              <a:buSzPct val="75000"/>
              <a:buChar char="•"/>
              <a:defRPr sz="1836"/>
            </a:pPr>
            <a:r>
              <a:rPr b="1">
                <a:latin typeface="Helvetica"/>
                <a:ea typeface="Helvetica"/>
                <a:cs typeface="Helvetica"/>
                <a:sym typeface="Helvetica"/>
              </a:rPr>
              <a:t>Metro Stops</a:t>
            </a:r>
            <a:r>
              <a:t> (SciComm destinations) are the </a:t>
            </a:r>
            <a:r>
              <a:rPr b="1">
                <a:latin typeface="Helvetica"/>
                <a:ea typeface="Helvetica"/>
                <a:cs typeface="Helvetica"/>
                <a:sym typeface="Helvetica"/>
              </a:rPr>
              <a:t>goals</a:t>
            </a:r>
            <a:r>
              <a:t> and </a:t>
            </a:r>
            <a:r>
              <a:rPr b="1">
                <a:latin typeface="Helvetica"/>
                <a:ea typeface="Helvetica"/>
                <a:cs typeface="Helvetica"/>
                <a:sym typeface="Helvetica"/>
              </a:rPr>
              <a:t>objectives</a:t>
            </a:r>
            <a:r>
              <a:t>, that should be </a:t>
            </a:r>
            <a:r>
              <a:rPr b="1">
                <a:latin typeface="Helvetica"/>
                <a:ea typeface="Helvetica"/>
                <a:cs typeface="Helvetica"/>
                <a:sym typeface="Helvetica"/>
              </a:rPr>
              <a:t>clearly articulated</a:t>
            </a:r>
            <a:r>
              <a:t>.</a:t>
            </a:r>
          </a:p>
          <a:p>
            <a:pPr marL="226695" indent="-226695" algn="l" defTabSz="297941">
              <a:spcBef>
                <a:spcPts val="2100"/>
              </a:spcBef>
              <a:buSzPct val="75000"/>
              <a:buChar char="•"/>
              <a:defRPr sz="1836"/>
            </a:pPr>
            <a:r>
              <a:rPr b="1">
                <a:latin typeface="Helvetica"/>
                <a:ea typeface="Helvetica"/>
                <a:cs typeface="Helvetica"/>
                <a:sym typeface="Helvetica"/>
              </a:rPr>
              <a:t>Metro lines</a:t>
            </a:r>
            <a:r>
              <a:t> (Communication and engagement pathways) are the connections needed (e.g. </a:t>
            </a:r>
            <a:r>
              <a:rPr b="1">
                <a:latin typeface="Helvetica"/>
                <a:ea typeface="Helvetica"/>
                <a:cs typeface="Helvetica"/>
                <a:sym typeface="Helvetica"/>
              </a:rPr>
              <a:t>methods</a:t>
            </a:r>
            <a:r>
              <a:t>, </a:t>
            </a:r>
            <a:r>
              <a:rPr b="1">
                <a:latin typeface="Helvetica"/>
                <a:ea typeface="Helvetica"/>
                <a:cs typeface="Helvetica"/>
                <a:sym typeface="Helvetica"/>
              </a:rPr>
              <a:t>organisations</a:t>
            </a:r>
            <a:r>
              <a:t> and </a:t>
            </a:r>
            <a:r>
              <a:rPr b="1">
                <a:latin typeface="Helvetica"/>
                <a:ea typeface="Helvetica"/>
                <a:cs typeface="Helvetica"/>
                <a:sym typeface="Helvetica"/>
              </a:rPr>
              <a:t>people</a:t>
            </a:r>
            <a:r>
              <a:t>) to navigate stops (objectives) to reach the final destination (goal).   Connect training to </a:t>
            </a:r>
            <a:r>
              <a:rPr b="1">
                <a:latin typeface="Helvetica"/>
                <a:ea typeface="Helvetica"/>
                <a:cs typeface="Helvetica"/>
                <a:sym typeface="Helvetica"/>
              </a:rPr>
              <a:t>real world engagement opportunities.</a:t>
            </a:r>
          </a:p>
          <a:p>
            <a:pPr marL="226695" indent="-226695" algn="l" defTabSz="297941">
              <a:spcBef>
                <a:spcPts val="2100"/>
              </a:spcBef>
              <a:buSzPct val="75000"/>
              <a:buChar char="•"/>
              <a:defRPr sz="1836"/>
            </a:pPr>
            <a:r>
              <a:rPr b="1">
                <a:latin typeface="Helvetica"/>
                <a:ea typeface="Helvetica"/>
                <a:cs typeface="Helvetica"/>
                <a:sym typeface="Helvetica"/>
              </a:rPr>
              <a:t>Engineering</a:t>
            </a:r>
            <a:r>
              <a:t> the Metro (Research and data to build and evaluate SciComm). How to </a:t>
            </a:r>
            <a:r>
              <a:rPr b="1">
                <a:latin typeface="Helvetica"/>
                <a:ea typeface="Helvetica"/>
                <a:cs typeface="Helvetica"/>
                <a:sym typeface="Helvetica"/>
              </a:rPr>
              <a:t>plan</a:t>
            </a:r>
            <a:r>
              <a:t>, </a:t>
            </a:r>
            <a:r>
              <a:rPr b="1">
                <a:latin typeface="Helvetica"/>
                <a:ea typeface="Helvetica"/>
                <a:cs typeface="Helvetica"/>
                <a:sym typeface="Helvetica"/>
              </a:rPr>
              <a:t>monitor</a:t>
            </a:r>
            <a:r>
              <a:t> and </a:t>
            </a:r>
            <a:r>
              <a:rPr b="1">
                <a:latin typeface="Helvetica"/>
                <a:ea typeface="Helvetica"/>
                <a:cs typeface="Helvetica"/>
                <a:sym typeface="Helvetica"/>
              </a:rPr>
              <a:t>maintain</a:t>
            </a:r>
            <a:r>
              <a:t> communications in a </a:t>
            </a:r>
            <a:r>
              <a:rPr b="1">
                <a:latin typeface="Helvetica"/>
                <a:ea typeface="Helvetica"/>
                <a:cs typeface="Helvetica"/>
                <a:sym typeface="Helvetica"/>
              </a:rPr>
              <a:t>reliable </a:t>
            </a:r>
            <a:r>
              <a:t>and</a:t>
            </a:r>
            <a:r>
              <a:rPr b="1">
                <a:latin typeface="Helvetica"/>
                <a:ea typeface="Helvetica"/>
                <a:cs typeface="Helvetica"/>
                <a:sym typeface="Helvetica"/>
              </a:rPr>
              <a:t> evidence informed</a:t>
            </a:r>
            <a:r>
              <a:t> way. This relies on input from (and </a:t>
            </a:r>
            <a:r>
              <a:rPr b="1">
                <a:latin typeface="Helvetica"/>
                <a:ea typeface="Helvetica"/>
                <a:cs typeface="Helvetica"/>
                <a:sym typeface="Helvetica"/>
              </a:rPr>
              <a:t>access</a:t>
            </a:r>
            <a:r>
              <a:t> to) many </a:t>
            </a:r>
            <a:r>
              <a:rPr b="1">
                <a:latin typeface="Helvetica"/>
                <a:ea typeface="Helvetica"/>
                <a:cs typeface="Helvetica"/>
                <a:sym typeface="Helvetica"/>
              </a:rPr>
              <a:t>different fields</a:t>
            </a:r>
            <a:r>
              <a:t> to achieve success. (E.g. psychology, STS, education, natural sciences, communications etc).  We can help </a:t>
            </a:r>
            <a:r>
              <a:rPr b="1">
                <a:latin typeface="Helvetica"/>
                <a:ea typeface="Helvetica"/>
                <a:cs typeface="Helvetica"/>
                <a:sym typeface="Helvetica"/>
              </a:rPr>
              <a:t>connect the dots</a:t>
            </a:r>
            <a:r>
              <a:t> and also provide </a:t>
            </a:r>
            <a:r>
              <a:rPr b="1">
                <a:latin typeface="Helvetica"/>
                <a:ea typeface="Helvetica"/>
                <a:cs typeface="Helvetica"/>
                <a:sym typeface="Helvetica"/>
              </a:rPr>
              <a:t>evaluation training</a:t>
            </a:r>
            <a:r>
              <a:t>.</a:t>
            </a:r>
          </a:p>
          <a:p>
            <a:pPr marL="226695" indent="-226695" algn="l" defTabSz="297941">
              <a:spcBef>
                <a:spcPts val="2100"/>
              </a:spcBef>
              <a:buSzPct val="75000"/>
              <a:buChar char="•"/>
              <a:defRPr sz="1836"/>
            </a:pPr>
            <a:r>
              <a:t>Metro </a:t>
            </a:r>
            <a:r>
              <a:rPr b="1">
                <a:latin typeface="Helvetica"/>
                <a:ea typeface="Helvetica"/>
                <a:cs typeface="Helvetica"/>
                <a:sym typeface="Helvetica"/>
              </a:rPr>
              <a:t>Transit Authority</a:t>
            </a:r>
            <a:r>
              <a:t> (Central coordination for SciComm). A central entity to </a:t>
            </a:r>
            <a:r>
              <a:rPr b="1">
                <a:latin typeface="Helvetica"/>
                <a:ea typeface="Helvetica"/>
                <a:cs typeface="Helvetica"/>
                <a:sym typeface="Helvetica"/>
              </a:rPr>
              <a:t>link</a:t>
            </a:r>
            <a:r>
              <a:t> </a:t>
            </a:r>
            <a:r>
              <a:rPr b="1">
                <a:latin typeface="Helvetica"/>
                <a:ea typeface="Helvetica"/>
                <a:cs typeface="Helvetica"/>
                <a:sym typeface="Helvetica"/>
              </a:rPr>
              <a:t>up</a:t>
            </a:r>
            <a:r>
              <a:t> and help </a:t>
            </a:r>
            <a:r>
              <a:rPr b="1">
                <a:latin typeface="Helvetica"/>
                <a:ea typeface="Helvetica"/>
                <a:cs typeface="Helvetica"/>
                <a:sym typeface="Helvetica"/>
              </a:rPr>
              <a:t>coordinate efforts</a:t>
            </a:r>
            <a:r>
              <a:t> between the different organisations involved in the SciComm ecosystem. </a:t>
            </a:r>
          </a:p>
          <a:p>
            <a:pPr marL="226695" indent="-226695" algn="l" defTabSz="297941">
              <a:spcBef>
                <a:spcPts val="2100"/>
              </a:spcBef>
              <a:buSzPct val="75000"/>
              <a:buChar char="•"/>
              <a:defRPr sz="1836"/>
            </a:pPr>
            <a:r>
              <a:t>Metro </a:t>
            </a:r>
            <a:r>
              <a:rPr b="1">
                <a:latin typeface="Helvetica"/>
                <a:ea typeface="Helvetica"/>
                <a:cs typeface="Helvetica"/>
                <a:sym typeface="Helvetica"/>
              </a:rPr>
              <a:t>Rules</a:t>
            </a:r>
            <a:r>
              <a:t> and </a:t>
            </a:r>
            <a:r>
              <a:rPr b="1">
                <a:latin typeface="Helvetica"/>
                <a:ea typeface="Helvetica"/>
                <a:cs typeface="Helvetica"/>
                <a:sym typeface="Helvetica"/>
              </a:rPr>
              <a:t>social norms</a:t>
            </a:r>
            <a:r>
              <a:t> (Policies and a culture for SciComm). Currently, these can sometimes be unsupportive or even obstructive.  Recognise these and </a:t>
            </a:r>
            <a:r>
              <a:rPr b="1">
                <a:latin typeface="Helvetica"/>
                <a:ea typeface="Helvetica"/>
                <a:cs typeface="Helvetica"/>
                <a:sym typeface="Helvetica"/>
              </a:rPr>
              <a:t>promote active voices for change</a:t>
            </a:r>
            <a:r>
              <a:t>. </a:t>
            </a:r>
          </a:p>
          <a:p>
            <a:pPr marL="226695" indent="-226695" algn="l" defTabSz="297941">
              <a:spcBef>
                <a:spcPts val="2100"/>
              </a:spcBef>
              <a:buSzPct val="75000"/>
              <a:buChar char="•"/>
              <a:defRPr sz="1836"/>
            </a:pPr>
            <a:r>
              <a:t>Might also explore SciComm </a:t>
            </a:r>
            <a:r>
              <a:rPr b="1">
                <a:latin typeface="Helvetica"/>
                <a:ea typeface="Helvetica"/>
                <a:cs typeface="Helvetica"/>
                <a:sym typeface="Helvetica"/>
              </a:rPr>
              <a:t>ethics </a:t>
            </a:r>
            <a:r>
              <a:t>e.g.</a:t>
            </a:r>
            <a:r>
              <a:rPr b="1">
                <a:latin typeface="Helvetica"/>
                <a:ea typeface="Helvetica"/>
                <a:cs typeface="Helvetica"/>
                <a:sym typeface="Helvetica"/>
              </a:rPr>
              <a:t> </a:t>
            </a:r>
            <a:r>
              <a:t> Should we use certain tactics/measures?</a:t>
            </a:r>
          </a:p>
          <a:p>
            <a:pPr marL="226695" indent="-226695" algn="l" defTabSz="297941">
              <a:spcBef>
                <a:spcPts val="2100"/>
              </a:spcBef>
              <a:buSzPct val="75000"/>
              <a:buChar char="•"/>
              <a:defRPr sz="1836"/>
            </a:pPr>
            <a:r>
              <a:t>Financing and building the Metro: </a:t>
            </a:r>
            <a:r>
              <a:rPr b="1">
                <a:latin typeface="Helvetica"/>
                <a:ea typeface="Helvetica"/>
                <a:cs typeface="Helvetica"/>
                <a:sym typeface="Helvetica"/>
              </a:rPr>
              <a:t>Investing</a:t>
            </a:r>
            <a:r>
              <a:t> in the SciComm infrastructure. There’s </a:t>
            </a:r>
            <a:r>
              <a:rPr b="1">
                <a:latin typeface="Helvetica"/>
                <a:ea typeface="Helvetica"/>
                <a:cs typeface="Helvetica"/>
                <a:sym typeface="Helvetica"/>
              </a:rPr>
              <a:t>user generated revenue</a:t>
            </a:r>
            <a:r>
              <a:t>, or perhaps </a:t>
            </a:r>
            <a:r>
              <a:rPr b="1">
                <a:latin typeface="Helvetica"/>
                <a:ea typeface="Helvetica"/>
                <a:cs typeface="Helvetica"/>
                <a:sym typeface="Helvetica"/>
              </a:rPr>
              <a:t>government funding.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pasted-image.jpg"/>
          <p:cNvPicPr>
            <a:picLocks noChangeAspect="1"/>
          </p:cNvPicPr>
          <p:nvPr/>
        </p:nvPicPr>
        <p:blipFill>
          <a:blip r:embed="rId2">
            <a:alphaModFix amt="7812"/>
            <a:extLst/>
          </a:blip>
          <a:stretch>
            <a:fillRect/>
          </a:stretch>
        </p:blipFill>
        <p:spPr>
          <a:xfrm>
            <a:off x="-6482" y="1019684"/>
            <a:ext cx="13017765" cy="7714232"/>
          </a:xfrm>
          <a:prstGeom prst="rect">
            <a:avLst/>
          </a:prstGeom>
          <a:ln w="12700">
            <a:miter lim="400000"/>
          </a:ln>
        </p:spPr>
      </p:pic>
      <p:sp>
        <p:nvSpPr>
          <p:cNvPr id="127" name="Shape 127"/>
          <p:cNvSpPr/>
          <p:nvPr>
            <p:ph type="title"/>
          </p:nvPr>
        </p:nvSpPr>
        <p:spPr>
          <a:xfrm>
            <a:off x="952500" y="88900"/>
            <a:ext cx="11099800" cy="1244931"/>
          </a:xfrm>
          <a:prstGeom prst="rect">
            <a:avLst/>
          </a:prstGeom>
        </p:spPr>
        <p:txBody>
          <a:bodyPr/>
          <a:lstStyle>
            <a:lvl1pPr defTabSz="549148">
              <a:defRPr sz="7519"/>
            </a:lvl1pPr>
          </a:lstStyle>
          <a:p>
            <a:pPr/>
            <a:r>
              <a:t>Chapters</a:t>
            </a:r>
          </a:p>
        </p:txBody>
      </p:sp>
      <p:sp>
        <p:nvSpPr>
          <p:cNvPr id="128" name="Shape 128"/>
          <p:cNvSpPr/>
          <p:nvPr>
            <p:ph type="body" idx="1"/>
          </p:nvPr>
        </p:nvSpPr>
        <p:spPr>
          <a:xfrm>
            <a:off x="629873" y="1338989"/>
            <a:ext cx="11745054" cy="8146655"/>
          </a:xfrm>
          <a:prstGeom prst="rect">
            <a:avLst/>
          </a:prstGeom>
        </p:spPr>
        <p:txBody>
          <a:bodyPr/>
          <a:lstStyle/>
          <a:p>
            <a:pPr marL="0" indent="0" defTabSz="385572">
              <a:spcBef>
                <a:spcPts val="0"/>
              </a:spcBef>
              <a:buSzTx/>
              <a:buNone/>
              <a:defRPr sz="2376"/>
            </a:pPr>
            <a:r>
              <a:rPr b="1">
                <a:latin typeface="Helvetica"/>
                <a:ea typeface="Helvetica"/>
                <a:cs typeface="Helvetica"/>
                <a:sym typeface="Helvetica"/>
              </a:rPr>
              <a:t>Part 1. The Scientist as a Strategic Communicator </a:t>
            </a:r>
            <a:r>
              <a:t> </a:t>
            </a:r>
          </a:p>
          <a:p>
            <a:pPr lvl="1" marL="838200" indent="-419100" defTabSz="385572">
              <a:spcBef>
                <a:spcPts val="0"/>
              </a:spcBef>
              <a:buSzPct val="100000"/>
              <a:buAutoNum type="arabicPeriod" startAt="1"/>
              <a:defRPr sz="2376"/>
            </a:pPr>
            <a:r>
              <a:t>Scientists, Trainers, and the Strategic Communication of Science  </a:t>
            </a:r>
          </a:p>
          <a:p>
            <a:pPr lvl="1" marL="838200" indent="-419100" defTabSz="385572">
              <a:spcBef>
                <a:spcPts val="0"/>
              </a:spcBef>
              <a:buSzPct val="100000"/>
              <a:buAutoNum type="arabicPeriod" startAt="1"/>
              <a:defRPr sz="2376"/>
            </a:pPr>
            <a:r>
              <a:t>What Studies of Expertise and Experience Offer Science Communication Training  </a:t>
            </a:r>
          </a:p>
          <a:p>
            <a:pPr lvl="1" marL="838200" indent="-419100" defTabSz="385572">
              <a:spcBef>
                <a:spcPts val="0"/>
              </a:spcBef>
              <a:buSzPct val="100000"/>
              <a:buAutoNum type="arabicPeriod" startAt="1"/>
              <a:defRPr sz="2376"/>
            </a:pPr>
            <a:r>
              <a:t>The Meaning of Public-Private Partnerships for Science Communication Research and Practice  </a:t>
            </a:r>
          </a:p>
          <a:p>
            <a:pPr lvl="1" marL="838200" indent="-419100" defTabSz="385572">
              <a:spcBef>
                <a:spcPts val="0"/>
              </a:spcBef>
              <a:buSzPct val="100000"/>
              <a:buAutoNum type="arabicPeriod" startAt="1"/>
              <a:defRPr sz="2376"/>
            </a:pPr>
            <a:r>
              <a:t>Science Engagement and Social Media: Communicating Across Interests, Goals, and Platforms </a:t>
            </a:r>
          </a:p>
          <a:p>
            <a:pPr marL="293370" indent="-293370" defTabSz="385572">
              <a:spcBef>
                <a:spcPts val="0"/>
              </a:spcBef>
              <a:defRPr sz="2376"/>
            </a:pPr>
          </a:p>
          <a:p>
            <a:pPr marL="0" indent="0" defTabSz="385572">
              <a:spcBef>
                <a:spcPts val="0"/>
              </a:spcBef>
              <a:buSzTx/>
              <a:buNone/>
              <a:defRPr b="1" sz="2376">
                <a:latin typeface="Helvetica"/>
                <a:ea typeface="Helvetica"/>
                <a:cs typeface="Helvetica"/>
                <a:sym typeface="Helvetica"/>
              </a:defRPr>
            </a:pPr>
            <a:r>
              <a:t>Part 2. Science Communication Training Design and Assessment  </a:t>
            </a:r>
          </a:p>
          <a:p>
            <a:pPr lvl="1" marL="838200" indent="-419100" defTabSz="385572">
              <a:spcBef>
                <a:spcPts val="0"/>
              </a:spcBef>
              <a:buSzPct val="100000"/>
              <a:buAutoNum type="arabicPeriod" startAt="5"/>
              <a:defRPr sz="2376"/>
            </a:pPr>
            <a:r>
              <a:t>Training Scientists to Communicate in a Changing World  </a:t>
            </a:r>
          </a:p>
          <a:p>
            <a:pPr lvl="1" marL="838200" indent="-419100" defTabSz="385572">
              <a:spcBef>
                <a:spcPts val="0"/>
              </a:spcBef>
              <a:buSzPct val="100000"/>
              <a:buAutoNum type="arabicPeriod" startAt="5"/>
              <a:defRPr sz="2376"/>
            </a:pPr>
            <a:r>
              <a:t>The Challenges of Writing Science: Tools for Teaching and Assessing Written Science Communication  </a:t>
            </a:r>
          </a:p>
          <a:p>
            <a:pPr lvl="1" marL="838200" indent="-419100" defTabSz="385572">
              <a:spcBef>
                <a:spcPts val="0"/>
              </a:spcBef>
              <a:buSzPct val="100000"/>
              <a:buAutoNum type="arabicPeriod" startAt="5"/>
              <a:defRPr sz="2376"/>
            </a:pPr>
            <a:r>
              <a:t>Insights for Designing Science Communication Training from Formal Science Education: Apply the Mantra and be Explicit  </a:t>
            </a:r>
          </a:p>
          <a:p>
            <a:pPr lvl="1" marL="838200" indent="-419100" defTabSz="385572">
              <a:spcBef>
                <a:spcPts val="0"/>
              </a:spcBef>
              <a:buSzPct val="100000"/>
              <a:buAutoNum type="arabicPeriod" startAt="5"/>
              <a:defRPr sz="2376"/>
            </a:pPr>
            <a:r>
              <a:t>Evaluating Science Communication Training: Going Beyond Self-Reports </a:t>
            </a:r>
          </a:p>
          <a:p>
            <a:pPr marL="293370" indent="-293370" defTabSz="385572">
              <a:spcBef>
                <a:spcPts val="0"/>
              </a:spcBef>
              <a:defRPr sz="2376"/>
            </a:pPr>
          </a:p>
          <a:p>
            <a:pPr marL="0" indent="0" defTabSz="385572">
              <a:spcBef>
                <a:spcPts val="0"/>
              </a:spcBef>
              <a:buSzTx/>
              <a:buNone/>
              <a:defRPr b="1" sz="2376">
                <a:latin typeface="Helvetica"/>
                <a:ea typeface="Helvetica"/>
                <a:cs typeface="Helvetica"/>
                <a:sym typeface="Helvetica"/>
              </a:defRPr>
            </a:pPr>
            <a:r>
              <a:t>Part 3. Future Directions for Science Communication Training  </a:t>
            </a:r>
          </a:p>
          <a:p>
            <a:pPr lvl="1" marL="838200" indent="-419100" defTabSz="385572">
              <a:spcBef>
                <a:spcPts val="0"/>
              </a:spcBef>
              <a:buSzPct val="100000"/>
              <a:buAutoNum type="arabicPeriod" startAt="9"/>
              <a:defRPr sz="2376"/>
            </a:pPr>
            <a:r>
              <a:t>Abandoning the Runaway Train: Slowing Down to Draw on Lessons Learned from Health Communication Training  </a:t>
            </a:r>
          </a:p>
          <a:p>
            <a:pPr lvl="1" marL="838200" indent="-419100" defTabSz="385572">
              <a:spcBef>
                <a:spcPts val="0"/>
              </a:spcBef>
              <a:buSzPct val="100000"/>
              <a:buAutoNum type="arabicPeriod" startAt="9"/>
              <a:defRPr sz="2376"/>
            </a:pPr>
            <a:r>
              <a:t>A Metro for Science Communication: Building Effective Infrastructure to Support Scientists’ Public Engagement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jpg"/>
          <p:cNvPicPr>
            <a:picLocks noChangeAspect="1"/>
          </p:cNvPicPr>
          <p:nvPr/>
        </p:nvPicPr>
        <p:blipFill>
          <a:blip r:embed="rId2">
            <a:alphaModFix amt="8429"/>
            <a:extLst/>
          </a:blip>
          <a:stretch>
            <a:fillRect/>
          </a:stretch>
        </p:blipFill>
        <p:spPr>
          <a:xfrm>
            <a:off x="-6482" y="1019684"/>
            <a:ext cx="13017765" cy="7714232"/>
          </a:xfrm>
          <a:prstGeom prst="rect">
            <a:avLst/>
          </a:prstGeom>
          <a:ln w="12700">
            <a:miter lim="400000"/>
          </a:ln>
        </p:spPr>
      </p:pic>
      <p:sp>
        <p:nvSpPr>
          <p:cNvPr id="131" name="Shape 131"/>
          <p:cNvSpPr/>
          <p:nvPr>
            <p:ph type="title"/>
          </p:nvPr>
        </p:nvSpPr>
        <p:spPr>
          <a:xfrm>
            <a:off x="952500" y="88900"/>
            <a:ext cx="11099800" cy="1244931"/>
          </a:xfrm>
          <a:prstGeom prst="rect">
            <a:avLst/>
          </a:prstGeom>
        </p:spPr>
        <p:txBody>
          <a:bodyPr/>
          <a:lstStyle>
            <a:lvl1pPr defTabSz="549148">
              <a:defRPr sz="7519"/>
            </a:lvl1pPr>
          </a:lstStyle>
          <a:p>
            <a:pPr/>
            <a:r>
              <a:t>Chapters</a:t>
            </a:r>
          </a:p>
        </p:txBody>
      </p:sp>
      <p:sp>
        <p:nvSpPr>
          <p:cNvPr id="132" name="Shape 132"/>
          <p:cNvSpPr/>
          <p:nvPr>
            <p:ph type="body" idx="1"/>
          </p:nvPr>
        </p:nvSpPr>
        <p:spPr>
          <a:xfrm>
            <a:off x="629873" y="1338989"/>
            <a:ext cx="11745054" cy="8146655"/>
          </a:xfrm>
          <a:prstGeom prst="rect">
            <a:avLst/>
          </a:prstGeom>
        </p:spPr>
        <p:txBody>
          <a:bodyPr/>
          <a:lstStyle/>
          <a:p>
            <a:pPr marL="0" indent="0" defTabSz="385572">
              <a:spcBef>
                <a:spcPts val="0"/>
              </a:spcBef>
              <a:buSzTx/>
              <a:buNone/>
              <a:defRPr sz="2376"/>
            </a:pPr>
            <a:r>
              <a:rPr b="1">
                <a:latin typeface="Helvetica"/>
                <a:ea typeface="Helvetica"/>
                <a:cs typeface="Helvetica"/>
                <a:sym typeface="Helvetica"/>
              </a:rPr>
              <a:t>Part 1. The Scientist as a Strategic Communicator </a:t>
            </a:r>
            <a:r>
              <a:t> </a:t>
            </a:r>
          </a:p>
          <a:p>
            <a:pPr lvl="1" marL="838200" indent="-419100" defTabSz="385572">
              <a:spcBef>
                <a:spcPts val="0"/>
              </a:spcBef>
              <a:buSzPct val="100000"/>
              <a:buAutoNum type="arabicPeriod" startAt="1"/>
              <a:defRPr sz="2376"/>
            </a:pPr>
            <a:r>
              <a:t>Scientists, Trainers, and the Strategic Communication of Science  </a:t>
            </a:r>
          </a:p>
          <a:p>
            <a:pPr lvl="1" marL="838200" indent="-419100" defTabSz="385572">
              <a:spcBef>
                <a:spcPts val="0"/>
              </a:spcBef>
              <a:buSzPct val="100000"/>
              <a:buAutoNum type="arabicPeriod" startAt="1"/>
              <a:defRPr sz="2376">
                <a:solidFill>
                  <a:srgbClr val="DCDEE0"/>
                </a:solidFill>
              </a:defRPr>
            </a:pPr>
            <a:r>
              <a:t>What Studies of Expertise and Experience Offer Science Communication Training  </a:t>
            </a:r>
          </a:p>
          <a:p>
            <a:pPr lvl="1" marL="838200" indent="-419100" defTabSz="385572">
              <a:spcBef>
                <a:spcPts val="0"/>
              </a:spcBef>
              <a:buSzPct val="100000"/>
              <a:buAutoNum type="arabicPeriod" startAt="1"/>
              <a:defRPr sz="2376">
                <a:solidFill>
                  <a:srgbClr val="DCDEE0"/>
                </a:solidFill>
              </a:defRPr>
            </a:pPr>
            <a:r>
              <a:t>The Meaning of Public-Private Partnerships for Science Communication Research and Practice  </a:t>
            </a:r>
          </a:p>
          <a:p>
            <a:pPr lvl="1" marL="838200" indent="-419100" defTabSz="385572">
              <a:spcBef>
                <a:spcPts val="0"/>
              </a:spcBef>
              <a:buSzPct val="100000"/>
              <a:buAutoNum type="arabicPeriod" startAt="1"/>
              <a:defRPr sz="2376">
                <a:solidFill>
                  <a:srgbClr val="DCDEE0"/>
                </a:solidFill>
              </a:defRPr>
            </a:pPr>
            <a:r>
              <a:t>Science Engagement and Social Media: Communicating Across Interests, Goals, and Platforms </a:t>
            </a:r>
          </a:p>
          <a:p>
            <a:pPr marL="293370" indent="-293370" defTabSz="385572">
              <a:spcBef>
                <a:spcPts val="0"/>
              </a:spcBef>
              <a:defRPr sz="2376"/>
            </a:pPr>
          </a:p>
          <a:p>
            <a:pPr marL="0" indent="0" defTabSz="385572">
              <a:spcBef>
                <a:spcPts val="0"/>
              </a:spcBef>
              <a:buSzTx/>
              <a:buNone/>
              <a:defRPr b="1" sz="2376">
                <a:latin typeface="Helvetica"/>
                <a:ea typeface="Helvetica"/>
                <a:cs typeface="Helvetica"/>
                <a:sym typeface="Helvetica"/>
              </a:defRPr>
            </a:pPr>
            <a:r>
              <a:t>Part 2. Science Communication Training Design and Assessment  </a:t>
            </a:r>
          </a:p>
          <a:p>
            <a:pPr lvl="1" marL="838200" indent="-419100" defTabSz="385572">
              <a:spcBef>
                <a:spcPts val="0"/>
              </a:spcBef>
              <a:buSzPct val="100000"/>
              <a:buAutoNum type="arabicPeriod" startAt="5"/>
              <a:defRPr sz="2376">
                <a:solidFill>
                  <a:srgbClr val="DCDEE0"/>
                </a:solidFill>
              </a:defRPr>
            </a:pPr>
            <a:r>
              <a:t>Training Scientists to Communicate in a Changing World  </a:t>
            </a:r>
          </a:p>
          <a:p>
            <a:pPr lvl="1" marL="838200" indent="-419100" defTabSz="385572">
              <a:spcBef>
                <a:spcPts val="0"/>
              </a:spcBef>
              <a:buSzPct val="100000"/>
              <a:buAutoNum type="arabicPeriod" startAt="5"/>
              <a:defRPr sz="2376">
                <a:solidFill>
                  <a:srgbClr val="DCDEE0"/>
                </a:solidFill>
              </a:defRPr>
            </a:pPr>
            <a:r>
              <a:t>The Challenges of Writing Science: Tools for Teaching and Assessing Written Science Communication  </a:t>
            </a:r>
          </a:p>
          <a:p>
            <a:pPr lvl="1" marL="838200" indent="-419100" defTabSz="385572">
              <a:spcBef>
                <a:spcPts val="0"/>
              </a:spcBef>
              <a:buSzPct val="100000"/>
              <a:buAutoNum type="arabicPeriod" startAt="5"/>
              <a:defRPr sz="2376"/>
            </a:pPr>
            <a:r>
              <a:t>Insights for Designing Science Communication Training from Formal Science Education: Apply the Mantra and be Explicit  </a:t>
            </a:r>
          </a:p>
          <a:p>
            <a:pPr lvl="1" marL="838200" indent="-419100" defTabSz="385572">
              <a:spcBef>
                <a:spcPts val="0"/>
              </a:spcBef>
              <a:buSzPct val="100000"/>
              <a:buAutoNum type="arabicPeriod" startAt="5"/>
              <a:defRPr sz="2376"/>
            </a:pPr>
            <a:r>
              <a:t>Evaluating Science Communication Training: Going Beyond Self-Reports </a:t>
            </a:r>
          </a:p>
          <a:p>
            <a:pPr marL="293370" indent="-293370" defTabSz="385572">
              <a:spcBef>
                <a:spcPts val="0"/>
              </a:spcBef>
              <a:defRPr sz="2376"/>
            </a:pPr>
          </a:p>
          <a:p>
            <a:pPr marL="0" indent="0" defTabSz="385572">
              <a:spcBef>
                <a:spcPts val="0"/>
              </a:spcBef>
              <a:buSzTx/>
              <a:buNone/>
              <a:defRPr b="1" sz="2376">
                <a:latin typeface="Helvetica"/>
                <a:ea typeface="Helvetica"/>
                <a:cs typeface="Helvetica"/>
                <a:sym typeface="Helvetica"/>
              </a:defRPr>
            </a:pPr>
            <a:r>
              <a:t>Part 3. Future Directions for Science Communication Training  </a:t>
            </a:r>
          </a:p>
          <a:p>
            <a:pPr lvl="1" marL="838200" indent="-419100" defTabSz="385572">
              <a:spcBef>
                <a:spcPts val="0"/>
              </a:spcBef>
              <a:buSzPct val="100000"/>
              <a:buAutoNum type="arabicPeriod" startAt="9"/>
              <a:defRPr sz="2376">
                <a:solidFill>
                  <a:srgbClr val="DCDEE0"/>
                </a:solidFill>
              </a:defRPr>
            </a:pPr>
            <a:r>
              <a:t>Abandoning the Runaway Train: Slowing Down to Draw on Lessons Learned from Health Communication Training  </a:t>
            </a:r>
          </a:p>
          <a:p>
            <a:pPr lvl="1" marL="838200" indent="-419100" defTabSz="385572">
              <a:spcBef>
                <a:spcPts val="0"/>
              </a:spcBef>
              <a:buSzPct val="100000"/>
              <a:buAutoNum type="arabicPeriod" startAt="9"/>
              <a:defRPr sz="2376"/>
            </a:pPr>
            <a:r>
              <a:t>A Metro for Science Communication: Building Effective Infrastructure to Support Scientists’ Public Engagement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pasted-image.png"/>
          <p:cNvPicPr>
            <a:picLocks noChangeAspect="1"/>
          </p:cNvPicPr>
          <p:nvPr/>
        </p:nvPicPr>
        <p:blipFill>
          <a:blip r:embed="rId3">
            <a:alphaModFix amt="9857"/>
            <a:extLst/>
          </a:blip>
          <a:stretch>
            <a:fillRect/>
          </a:stretch>
        </p:blipFill>
        <p:spPr>
          <a:xfrm>
            <a:off x="-5313" y="2615096"/>
            <a:ext cx="13015426" cy="7127911"/>
          </a:xfrm>
          <a:prstGeom prst="rect">
            <a:avLst/>
          </a:prstGeom>
          <a:ln w="12700">
            <a:miter lim="400000"/>
          </a:ln>
        </p:spPr>
      </p:pic>
      <p:sp>
        <p:nvSpPr>
          <p:cNvPr id="135" name="Shape 135"/>
          <p:cNvSpPr/>
          <p:nvPr>
            <p:ph type="title"/>
          </p:nvPr>
        </p:nvSpPr>
        <p:spPr>
          <a:prstGeom prst="rect">
            <a:avLst/>
          </a:prstGeom>
        </p:spPr>
        <p:txBody>
          <a:bodyPr/>
          <a:lstStyle/>
          <a:p>
            <a:pPr defTabSz="239522">
              <a:defRPr sz="3280"/>
            </a:pPr>
            <a:r>
              <a:t>Scientists, trainers, and the strategic communication of science</a:t>
            </a:r>
          </a:p>
          <a:p>
            <a:pPr defTabSz="239522">
              <a:defRPr sz="3280"/>
            </a:pPr>
            <a:r>
              <a:t>Nichole Bennett, Anthony Dudo, Shupei Yuan, John Besley</a:t>
            </a:r>
          </a:p>
        </p:txBody>
      </p:sp>
      <p:sp>
        <p:nvSpPr>
          <p:cNvPr id="136" name="Shape 136"/>
          <p:cNvSpPr/>
          <p:nvPr>
            <p:ph type="body" sz="quarter" idx="1"/>
          </p:nvPr>
        </p:nvSpPr>
        <p:spPr>
          <a:xfrm>
            <a:off x="952500" y="2840566"/>
            <a:ext cx="11099800" cy="2159001"/>
          </a:xfrm>
          <a:prstGeom prst="rect">
            <a:avLst/>
          </a:prstGeom>
          <a:ln w="63500">
            <a:solidFill>
              <a:srgbClr val="FF2600"/>
            </a:solidFill>
          </a:ln>
        </p:spPr>
        <p:txBody>
          <a:bodyPr/>
          <a:lstStyle/>
          <a:p>
            <a:pPr marL="266700" indent="-266700" defTabSz="350520">
              <a:spcBef>
                <a:spcPts val="2500"/>
              </a:spcBef>
              <a:defRPr sz="2160"/>
            </a:pPr>
            <a:r>
              <a:t>Scientists should communicate but not all can, so improve the </a:t>
            </a:r>
            <a:r>
              <a:rPr b="1">
                <a:latin typeface="Helvetica"/>
                <a:ea typeface="Helvetica"/>
                <a:cs typeface="Helvetica"/>
                <a:sym typeface="Helvetica"/>
              </a:rPr>
              <a:t>quality</a:t>
            </a:r>
            <a:r>
              <a:t> of those that do.</a:t>
            </a:r>
          </a:p>
          <a:p>
            <a:pPr marL="266700" indent="-266700" defTabSz="350520">
              <a:spcBef>
                <a:spcPts val="2500"/>
              </a:spcBef>
              <a:defRPr sz="2160"/>
            </a:pPr>
            <a:r>
              <a:t>Potential disconnect between what research indicates and what trainers actually teach.</a:t>
            </a:r>
          </a:p>
          <a:p>
            <a:pPr marL="266700" indent="-266700" defTabSz="350520">
              <a:spcBef>
                <a:spcPts val="2500"/>
              </a:spcBef>
              <a:defRPr sz="2160"/>
            </a:pPr>
            <a:r>
              <a:t>Learning of skills doesn’t necessarily lead to increased impact</a:t>
            </a:r>
          </a:p>
        </p:txBody>
      </p:sp>
      <p:sp>
        <p:nvSpPr>
          <p:cNvPr id="137" name="Shape 137"/>
          <p:cNvSpPr/>
          <p:nvPr/>
        </p:nvSpPr>
        <p:spPr>
          <a:xfrm>
            <a:off x="952500" y="5359466"/>
            <a:ext cx="11099800" cy="3198747"/>
          </a:xfrm>
          <a:prstGeom prst="rect">
            <a:avLst/>
          </a:prstGeom>
          <a:ln w="63500">
            <a:solidFill>
              <a:srgbClr val="FF93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84479" indent="-284479" algn="l" defTabSz="373887">
              <a:spcBef>
                <a:spcPts val="2600"/>
              </a:spcBef>
              <a:buSzPct val="75000"/>
              <a:buChar char="•"/>
              <a:defRPr sz="2304"/>
            </a:pPr>
            <a:r>
              <a:t>Consider helping scientists to communicate in a </a:t>
            </a:r>
            <a:r>
              <a:rPr u="sng"/>
              <a:t>strategic</a:t>
            </a:r>
            <a:r>
              <a:rPr b="1">
                <a:latin typeface="Helvetica"/>
                <a:ea typeface="Helvetica"/>
                <a:cs typeface="Helvetica"/>
                <a:sym typeface="Helvetica"/>
              </a:rPr>
              <a:t> </a:t>
            </a:r>
            <a:r>
              <a:t>way, to maximise the desired effect of their communications by following indications from research.</a:t>
            </a:r>
          </a:p>
          <a:p>
            <a:pPr marL="284479" indent="-284479" algn="l" defTabSz="373887">
              <a:spcBef>
                <a:spcPts val="2600"/>
              </a:spcBef>
              <a:buSzPct val="75000"/>
              <a:buChar char="•"/>
              <a:defRPr sz="2304"/>
            </a:pPr>
            <a:r>
              <a:t>G-O-T: Think in terms of Long-term </a:t>
            </a:r>
            <a:r>
              <a:rPr u="sng"/>
              <a:t>behavioural goals</a:t>
            </a:r>
            <a:r>
              <a:t>, short-term </a:t>
            </a:r>
            <a:r>
              <a:rPr u="sng"/>
              <a:t>communication objectives</a:t>
            </a:r>
            <a:r>
              <a:t>, and </a:t>
            </a:r>
            <a:r>
              <a:rPr u="sng"/>
              <a:t>tactics</a:t>
            </a:r>
            <a:r>
              <a:t> to achieve objectives.</a:t>
            </a:r>
          </a:p>
          <a:p>
            <a:pPr marL="284479" indent="-284479" algn="l" defTabSz="373887">
              <a:spcBef>
                <a:spcPts val="2600"/>
              </a:spcBef>
              <a:buSzPct val="75000"/>
              <a:buChar char="•"/>
              <a:defRPr sz="2304"/>
            </a:pPr>
            <a:r>
              <a:t>Trainers could customise and </a:t>
            </a:r>
            <a:r>
              <a:rPr u="sng"/>
              <a:t>align efforts</a:t>
            </a:r>
            <a:r>
              <a:t> to specific communication goals of scientist, whilst providing insight into the range of </a:t>
            </a:r>
            <a:r>
              <a:rPr u="sng"/>
              <a:t>possible objectives</a:t>
            </a:r>
            <a:r>
              <a:t> and goals. </a:t>
            </a:r>
          </a:p>
        </p:txBody>
      </p:sp>
      <p:sp>
        <p:nvSpPr>
          <p:cNvPr id="138" name="Shape 138"/>
          <p:cNvSpPr/>
          <p:nvPr/>
        </p:nvSpPr>
        <p:spPr>
          <a:xfrm rot="16200000">
            <a:off x="-495343" y="6634989"/>
            <a:ext cx="19097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Proposal</a:t>
            </a:r>
          </a:p>
        </p:txBody>
      </p:sp>
      <p:sp>
        <p:nvSpPr>
          <p:cNvPr id="139" name="Shape 139"/>
          <p:cNvSpPr/>
          <p:nvPr/>
        </p:nvSpPr>
        <p:spPr>
          <a:xfrm rot="16200000">
            <a:off x="-418990" y="3596216"/>
            <a:ext cx="17570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Premise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pasted-image.png"/>
          <p:cNvPicPr>
            <a:picLocks noChangeAspect="1"/>
          </p:cNvPicPr>
          <p:nvPr/>
        </p:nvPicPr>
        <p:blipFill>
          <a:blip r:embed="rId3">
            <a:alphaModFix amt="9857"/>
            <a:extLst/>
          </a:blip>
          <a:stretch>
            <a:fillRect/>
          </a:stretch>
        </p:blipFill>
        <p:spPr>
          <a:xfrm>
            <a:off x="-5313" y="2615096"/>
            <a:ext cx="13015426" cy="7127911"/>
          </a:xfrm>
          <a:prstGeom prst="rect">
            <a:avLst/>
          </a:prstGeom>
          <a:ln w="12700">
            <a:miter lim="400000"/>
          </a:ln>
        </p:spPr>
      </p:pic>
      <p:sp>
        <p:nvSpPr>
          <p:cNvPr id="144" name="Shape 144"/>
          <p:cNvSpPr/>
          <p:nvPr>
            <p:ph type="title"/>
          </p:nvPr>
        </p:nvSpPr>
        <p:spPr>
          <a:prstGeom prst="rect">
            <a:avLst/>
          </a:prstGeom>
        </p:spPr>
        <p:txBody>
          <a:bodyPr/>
          <a:lstStyle/>
          <a:p>
            <a:pPr defTabSz="239522">
              <a:defRPr sz="3280"/>
            </a:pPr>
            <a:r>
              <a:t>Scientists, trainers, and the strategic communication of science</a:t>
            </a:r>
          </a:p>
          <a:p>
            <a:pPr defTabSz="239522">
              <a:defRPr sz="3280"/>
            </a:pPr>
            <a:r>
              <a:t>Nichole Bennett, Anthony Dudo, Shupei Yuan, John Besley</a:t>
            </a:r>
          </a:p>
        </p:txBody>
      </p:sp>
      <p:sp>
        <p:nvSpPr>
          <p:cNvPr id="145" name="Shape 145"/>
          <p:cNvSpPr/>
          <p:nvPr>
            <p:ph type="body" idx="1"/>
          </p:nvPr>
        </p:nvSpPr>
        <p:spPr>
          <a:xfrm>
            <a:off x="952500" y="2840566"/>
            <a:ext cx="11099800" cy="6530381"/>
          </a:xfrm>
          <a:prstGeom prst="rect">
            <a:avLst/>
          </a:prstGeom>
          <a:ln w="63500">
            <a:solidFill>
              <a:srgbClr val="009193"/>
            </a:solidFill>
          </a:ln>
        </p:spPr>
        <p:txBody>
          <a:bodyPr/>
          <a:lstStyle/>
          <a:p>
            <a:pPr marL="244475" indent="-244475" defTabSz="321310">
              <a:spcBef>
                <a:spcPts val="2300"/>
              </a:spcBef>
              <a:defRPr sz="1980"/>
            </a:pPr>
            <a:r>
              <a:t>Consider the </a:t>
            </a:r>
            <a:r>
              <a:rPr b="1">
                <a:latin typeface="Helvetica"/>
                <a:ea typeface="Helvetica"/>
                <a:cs typeface="Helvetica"/>
                <a:sym typeface="Helvetica"/>
              </a:rPr>
              <a:t>Theory of Planned Behaviour</a:t>
            </a:r>
            <a:r>
              <a:t> (Attitude, efficacy, norms) to assess willingness of scientists to communicate with public.</a:t>
            </a:r>
          </a:p>
          <a:p>
            <a:pPr marL="244475" indent="-244475" defTabSz="321310">
              <a:spcBef>
                <a:spcPts val="2300"/>
              </a:spcBef>
              <a:defRPr sz="1980"/>
            </a:pPr>
            <a:r>
              <a:t>Considering </a:t>
            </a:r>
            <a:r>
              <a:rPr b="1">
                <a:latin typeface="Helvetica"/>
                <a:ea typeface="Helvetica"/>
                <a:cs typeface="Helvetica"/>
                <a:sym typeface="Helvetica"/>
              </a:rPr>
              <a:t>Efficacy</a:t>
            </a:r>
            <a:r>
              <a:t> (Self, response, time) would mean we might promote or aim to </a:t>
            </a:r>
            <a:r>
              <a:rPr b="1">
                <a:latin typeface="Helvetica"/>
                <a:ea typeface="Helvetica"/>
                <a:cs typeface="Helvetica"/>
                <a:sym typeface="Helvetica"/>
              </a:rPr>
              <a:t>Improve skills</a:t>
            </a:r>
            <a:r>
              <a:t>, </a:t>
            </a:r>
            <a:r>
              <a:rPr b="1">
                <a:latin typeface="Helvetica"/>
                <a:ea typeface="Helvetica"/>
                <a:cs typeface="Helvetica"/>
                <a:sym typeface="Helvetica"/>
              </a:rPr>
              <a:t>beliefs about impact</a:t>
            </a:r>
            <a:r>
              <a:t>, and </a:t>
            </a:r>
            <a:r>
              <a:rPr b="1">
                <a:latin typeface="Helvetica"/>
                <a:ea typeface="Helvetica"/>
                <a:cs typeface="Helvetica"/>
                <a:sym typeface="Helvetica"/>
              </a:rPr>
              <a:t>available time</a:t>
            </a:r>
            <a:r>
              <a:t> to communicate.</a:t>
            </a:r>
          </a:p>
          <a:p>
            <a:pPr marL="244475" indent="-244475" defTabSz="321310">
              <a:spcBef>
                <a:spcPts val="2300"/>
              </a:spcBef>
              <a:defRPr sz="1980"/>
            </a:pPr>
            <a:r>
              <a:rPr b="1">
                <a:latin typeface="Helvetica"/>
                <a:ea typeface="Helvetica"/>
                <a:cs typeface="Helvetica"/>
                <a:sym typeface="Helvetica"/>
              </a:rPr>
              <a:t>Frame</a:t>
            </a:r>
            <a:r>
              <a:t> issues to resonate with audience. </a:t>
            </a:r>
          </a:p>
          <a:p>
            <a:pPr marL="244475" indent="-244475" defTabSz="321310">
              <a:spcBef>
                <a:spcPts val="2300"/>
              </a:spcBef>
              <a:defRPr sz="1980"/>
            </a:pPr>
            <a:r>
              <a:t>How to </a:t>
            </a:r>
            <a:r>
              <a:rPr b="1">
                <a:latin typeface="Helvetica"/>
                <a:ea typeface="Helvetica"/>
                <a:cs typeface="Helvetica"/>
                <a:sym typeface="Helvetica"/>
              </a:rPr>
              <a:t>demonstrate warmth and caring</a:t>
            </a:r>
            <a:r>
              <a:t>, but still be authentic rather than dishonest or untruthful. </a:t>
            </a:r>
          </a:p>
          <a:p>
            <a:pPr marL="244475" indent="-244475" defTabSz="321310">
              <a:spcBef>
                <a:spcPts val="2300"/>
              </a:spcBef>
              <a:defRPr sz="1980"/>
            </a:pPr>
            <a:r>
              <a:rPr b="1">
                <a:latin typeface="Helvetica"/>
                <a:ea typeface="Helvetica"/>
                <a:cs typeface="Helvetica"/>
                <a:sym typeface="Helvetica"/>
              </a:rPr>
              <a:t>Relationship building</a:t>
            </a:r>
            <a:r>
              <a:t>: Content doesn’t matter “unless a healthy dynamic for information exchange exists”. </a:t>
            </a:r>
          </a:p>
          <a:p>
            <a:pPr marL="244475" indent="-244475" defTabSz="321310">
              <a:spcBef>
                <a:spcPts val="2300"/>
              </a:spcBef>
              <a:defRPr sz="1980"/>
            </a:pPr>
            <a:r>
              <a:t>Choose objectives for their </a:t>
            </a:r>
            <a:r>
              <a:rPr b="1">
                <a:latin typeface="Helvetica"/>
                <a:ea typeface="Helvetica"/>
                <a:cs typeface="Helvetica"/>
                <a:sym typeface="Helvetica"/>
              </a:rPr>
              <a:t>effectiveness</a:t>
            </a:r>
            <a:r>
              <a:t> as supported by </a:t>
            </a:r>
            <a:r>
              <a:rPr b="1">
                <a:latin typeface="Helvetica"/>
                <a:ea typeface="Helvetica"/>
                <a:cs typeface="Helvetica"/>
                <a:sym typeface="Helvetica"/>
              </a:rPr>
              <a:t>social science research</a:t>
            </a:r>
            <a:r>
              <a:t>. </a:t>
            </a:r>
          </a:p>
          <a:p>
            <a:pPr marL="244475" indent="-244475" defTabSz="321310">
              <a:spcBef>
                <a:spcPts val="2300"/>
              </a:spcBef>
              <a:defRPr sz="1980"/>
            </a:pPr>
            <a:r>
              <a:rPr b="1">
                <a:latin typeface="Helvetica"/>
                <a:ea typeface="Helvetica"/>
                <a:cs typeface="Helvetica"/>
                <a:sym typeface="Helvetica"/>
              </a:rPr>
              <a:t>Supplement skills training</a:t>
            </a:r>
            <a:r>
              <a:t> with basic </a:t>
            </a:r>
            <a:r>
              <a:rPr b="1">
                <a:latin typeface="Helvetica"/>
                <a:ea typeface="Helvetica"/>
                <a:cs typeface="Helvetica"/>
                <a:sym typeface="Helvetica"/>
              </a:rPr>
              <a:t>communication theories </a:t>
            </a:r>
            <a:r>
              <a:t>and models</a:t>
            </a:r>
          </a:p>
          <a:p>
            <a:pPr marL="244475" indent="-244475" defTabSz="321310">
              <a:spcBef>
                <a:spcPts val="2300"/>
              </a:spcBef>
              <a:defRPr sz="1980"/>
            </a:pPr>
            <a:r>
              <a:t>Consider </a:t>
            </a:r>
            <a:r>
              <a:rPr b="1">
                <a:latin typeface="Helvetica"/>
                <a:ea typeface="Helvetica"/>
                <a:cs typeface="Helvetica"/>
                <a:sym typeface="Helvetica"/>
              </a:rPr>
              <a:t>highlighting objectives</a:t>
            </a:r>
            <a:r>
              <a:t> that suit the </a:t>
            </a:r>
            <a:r>
              <a:rPr b="1">
                <a:latin typeface="Helvetica"/>
                <a:ea typeface="Helvetica"/>
                <a:cs typeface="Helvetica"/>
                <a:sym typeface="Helvetica"/>
              </a:rPr>
              <a:t>presenter’s communication style</a:t>
            </a:r>
            <a:r>
              <a:t>.</a:t>
            </a:r>
          </a:p>
          <a:p>
            <a:pPr marL="244475" indent="-244475" defTabSz="321310">
              <a:spcBef>
                <a:spcPts val="2300"/>
              </a:spcBef>
              <a:defRPr sz="1980"/>
            </a:pPr>
            <a:r>
              <a:rPr b="1">
                <a:latin typeface="Helvetica"/>
                <a:ea typeface="Helvetica"/>
                <a:cs typeface="Helvetica"/>
                <a:sym typeface="Helvetica"/>
              </a:rPr>
              <a:t>Trainers and social scientists partner</a:t>
            </a:r>
            <a:r>
              <a:t> to understand, monitor and maximise training efforts.</a:t>
            </a:r>
          </a:p>
        </p:txBody>
      </p:sp>
      <p:sp>
        <p:nvSpPr>
          <p:cNvPr id="146" name="Shape 146"/>
          <p:cNvSpPr/>
          <p:nvPr/>
        </p:nvSpPr>
        <p:spPr>
          <a:xfrm rot="16200000">
            <a:off x="-406400" y="5429249"/>
            <a:ext cx="17657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Pointers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4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4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4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pasted-image.png"/>
          <p:cNvPicPr>
            <a:picLocks noChangeAspect="1"/>
          </p:cNvPicPr>
          <p:nvPr/>
        </p:nvPicPr>
        <p:blipFill>
          <a:blip r:embed="rId2">
            <a:alphaModFix amt="7370"/>
            <a:extLst/>
          </a:blip>
          <a:stretch>
            <a:fillRect/>
          </a:stretch>
        </p:blipFill>
        <p:spPr>
          <a:xfrm>
            <a:off x="0" y="1131033"/>
            <a:ext cx="13004801" cy="8646161"/>
          </a:xfrm>
          <a:prstGeom prst="rect">
            <a:avLst/>
          </a:prstGeom>
          <a:ln w="12700">
            <a:miter lim="400000"/>
          </a:ln>
        </p:spPr>
      </p:pic>
      <p:sp>
        <p:nvSpPr>
          <p:cNvPr id="151" name="Shape 151"/>
          <p:cNvSpPr/>
          <p:nvPr>
            <p:ph type="title"/>
          </p:nvPr>
        </p:nvSpPr>
        <p:spPr>
          <a:prstGeom prst="rect">
            <a:avLst/>
          </a:prstGeom>
        </p:spPr>
        <p:txBody>
          <a:bodyPr/>
          <a:lstStyle/>
          <a:p>
            <a:pPr defTabSz="239522">
              <a:defRPr sz="3280"/>
            </a:pPr>
            <a:r>
              <a:t>Insights for Designing Science Communication Training from Formal Science Education: Apply the Mantra and be Explicit </a:t>
            </a:r>
          </a:p>
          <a:p>
            <a:pPr defTabSz="239522">
              <a:defRPr sz="3280"/>
            </a:pPr>
            <a:r>
              <a:t>Louise Kuchel</a:t>
            </a:r>
          </a:p>
        </p:txBody>
      </p:sp>
      <p:sp>
        <p:nvSpPr>
          <p:cNvPr id="152" name="Shape 152"/>
          <p:cNvSpPr/>
          <p:nvPr/>
        </p:nvSpPr>
        <p:spPr>
          <a:xfrm>
            <a:off x="952499" y="5413176"/>
            <a:ext cx="11099801" cy="3198747"/>
          </a:xfrm>
          <a:prstGeom prst="rect">
            <a:avLst/>
          </a:prstGeom>
          <a:ln w="63500">
            <a:solidFill>
              <a:srgbClr val="FF93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44500" indent="-444500" algn="l">
              <a:spcBef>
                <a:spcPts val="4200"/>
              </a:spcBef>
              <a:buSzPct val="75000"/>
              <a:buChar char="•"/>
            </a:pPr>
            <a:r>
              <a:t>Look at commonalities between </a:t>
            </a:r>
            <a:r>
              <a:rPr u="sng"/>
              <a:t>effective communication</a:t>
            </a:r>
            <a:r>
              <a:t> and </a:t>
            </a:r>
            <a:r>
              <a:rPr u="sng"/>
              <a:t>effective teaching</a:t>
            </a:r>
            <a:r>
              <a:t> and apply teaching methods to communication training. </a:t>
            </a:r>
          </a:p>
        </p:txBody>
      </p:sp>
      <p:sp>
        <p:nvSpPr>
          <p:cNvPr id="153" name="Shape 153"/>
          <p:cNvSpPr/>
          <p:nvPr/>
        </p:nvSpPr>
        <p:spPr>
          <a:xfrm>
            <a:off x="952499" y="2894277"/>
            <a:ext cx="11099801" cy="2159001"/>
          </a:xfrm>
          <a:prstGeom prst="rect">
            <a:avLst/>
          </a:prstGeom>
          <a:ln w="63500">
            <a:solidFill>
              <a:srgbClr val="FF26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444500" indent="-444500" algn="l">
              <a:spcBef>
                <a:spcPts val="4200"/>
              </a:spcBef>
              <a:buSzPct val="75000"/>
              <a:buChar char="•"/>
            </a:lvl1pPr>
          </a:lstStyle>
          <a:p>
            <a:pPr/>
            <a:r>
              <a:t>Most people who teach or train others have not been trained in how to design learning activities, assessment or evaluation.</a:t>
            </a:r>
          </a:p>
        </p:txBody>
      </p:sp>
      <p:sp>
        <p:nvSpPr>
          <p:cNvPr id="154" name="Shape 154"/>
          <p:cNvSpPr/>
          <p:nvPr/>
        </p:nvSpPr>
        <p:spPr>
          <a:xfrm rot="16200000">
            <a:off x="-495343" y="6634989"/>
            <a:ext cx="19097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Proposal</a:t>
            </a:r>
          </a:p>
        </p:txBody>
      </p:sp>
      <p:sp>
        <p:nvSpPr>
          <p:cNvPr id="155" name="Shape 155"/>
          <p:cNvSpPr/>
          <p:nvPr/>
        </p:nvSpPr>
        <p:spPr>
          <a:xfrm rot="16200000">
            <a:off x="-418990" y="3596216"/>
            <a:ext cx="17570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Premise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pasted-image.png"/>
          <p:cNvPicPr>
            <a:picLocks noChangeAspect="1"/>
          </p:cNvPicPr>
          <p:nvPr/>
        </p:nvPicPr>
        <p:blipFill>
          <a:blip r:embed="rId3">
            <a:alphaModFix amt="7370"/>
            <a:extLst/>
          </a:blip>
          <a:stretch>
            <a:fillRect/>
          </a:stretch>
        </p:blipFill>
        <p:spPr>
          <a:xfrm>
            <a:off x="0" y="1131033"/>
            <a:ext cx="13004801" cy="8646161"/>
          </a:xfrm>
          <a:prstGeom prst="rect">
            <a:avLst/>
          </a:prstGeom>
          <a:ln w="12700">
            <a:miter lim="400000"/>
          </a:ln>
        </p:spPr>
      </p:pic>
      <p:sp>
        <p:nvSpPr>
          <p:cNvPr id="158" name="Shape 158"/>
          <p:cNvSpPr/>
          <p:nvPr>
            <p:ph type="title"/>
          </p:nvPr>
        </p:nvSpPr>
        <p:spPr>
          <a:prstGeom prst="rect">
            <a:avLst/>
          </a:prstGeom>
        </p:spPr>
        <p:txBody>
          <a:bodyPr/>
          <a:lstStyle/>
          <a:p>
            <a:pPr defTabSz="239522">
              <a:defRPr sz="3280"/>
            </a:pPr>
            <a:r>
              <a:t>Insights for Designing Science Communication Training from Formal Science Education: Apply the Mantra and be Explicit </a:t>
            </a:r>
          </a:p>
          <a:p>
            <a:pPr defTabSz="239522">
              <a:defRPr sz="3280"/>
            </a:pPr>
            <a:r>
              <a:t>Louise Kuchel</a:t>
            </a:r>
          </a:p>
        </p:txBody>
      </p:sp>
      <p:sp>
        <p:nvSpPr>
          <p:cNvPr id="159" name="Shape 159"/>
          <p:cNvSpPr/>
          <p:nvPr/>
        </p:nvSpPr>
        <p:spPr>
          <a:xfrm rot="16200000">
            <a:off x="-406400" y="5429249"/>
            <a:ext cx="17657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Pointers</a:t>
            </a:r>
          </a:p>
        </p:txBody>
      </p:sp>
      <p:sp>
        <p:nvSpPr>
          <p:cNvPr id="160" name="Shape 160"/>
          <p:cNvSpPr/>
          <p:nvPr/>
        </p:nvSpPr>
        <p:spPr>
          <a:xfrm>
            <a:off x="952499" y="2844800"/>
            <a:ext cx="11099801" cy="6530380"/>
          </a:xfrm>
          <a:prstGeom prst="rect">
            <a:avLst/>
          </a:prstGeom>
          <a:ln w="63500">
            <a:solidFill>
              <a:srgbClr val="009193"/>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40030" indent="-240030" algn="l" defTabSz="315468">
              <a:spcBef>
                <a:spcPts val="2200"/>
              </a:spcBef>
              <a:buSzPct val="75000"/>
              <a:buChar char="•"/>
              <a:defRPr sz="1944"/>
            </a:pPr>
            <a:r>
              <a:rPr b="1">
                <a:latin typeface="Helvetica"/>
                <a:ea typeface="Helvetica"/>
                <a:cs typeface="Helvetica"/>
                <a:sym typeface="Helvetica"/>
              </a:rPr>
              <a:t>Distinguish</a:t>
            </a:r>
            <a:r>
              <a:t> between </a:t>
            </a:r>
            <a:r>
              <a:rPr u="sng"/>
              <a:t>formal education</a:t>
            </a:r>
            <a:r>
              <a:t> and </a:t>
            </a:r>
            <a:r>
              <a:rPr u="sng"/>
              <a:t>independent/professional development</a:t>
            </a:r>
            <a:r>
              <a:t>, as the goals and constraints are different. Same goes for training </a:t>
            </a:r>
            <a:r>
              <a:rPr u="sng"/>
              <a:t>scientists</a:t>
            </a:r>
            <a:r>
              <a:t> compared to </a:t>
            </a:r>
            <a:r>
              <a:rPr u="sng"/>
              <a:t>communicators</a:t>
            </a:r>
            <a:r>
              <a:t>. </a:t>
            </a:r>
          </a:p>
          <a:p>
            <a:pPr marL="240030" indent="-240030" algn="l" defTabSz="315468">
              <a:spcBef>
                <a:spcPts val="2200"/>
              </a:spcBef>
              <a:buSzPct val="75000"/>
              <a:buChar char="•"/>
              <a:defRPr sz="1944"/>
            </a:pPr>
            <a:r>
              <a:rPr b="1">
                <a:latin typeface="Helvetica"/>
                <a:ea typeface="Helvetica"/>
                <a:cs typeface="Helvetica"/>
                <a:sym typeface="Helvetica"/>
              </a:rPr>
              <a:t>Learning</a:t>
            </a:r>
            <a:r>
              <a:t> is influenced by motivation, practice, feedback, reflection, fun &amp; play (Race, 2014). Build them into activity design.</a:t>
            </a:r>
          </a:p>
          <a:p>
            <a:pPr marL="240030" indent="-240030" algn="l" defTabSz="315468">
              <a:spcBef>
                <a:spcPts val="2200"/>
              </a:spcBef>
              <a:buSzPct val="75000"/>
              <a:buChar char="•"/>
              <a:defRPr sz="1944"/>
            </a:pPr>
            <a:r>
              <a:rPr b="1">
                <a:latin typeface="Helvetica"/>
                <a:ea typeface="Helvetica"/>
                <a:cs typeface="Helvetica"/>
                <a:sym typeface="Helvetica"/>
              </a:rPr>
              <a:t>Constructivism</a:t>
            </a:r>
            <a:r>
              <a:t> links new knowledge and experiences to existing knowledge and experiences.</a:t>
            </a:r>
          </a:p>
          <a:p>
            <a:pPr marL="240030" indent="-240030" algn="l" defTabSz="315468">
              <a:spcBef>
                <a:spcPts val="2200"/>
              </a:spcBef>
              <a:buSzPct val="75000"/>
              <a:buChar char="•"/>
              <a:defRPr sz="1944"/>
            </a:pPr>
            <a:r>
              <a:rPr b="1">
                <a:latin typeface="Helvetica"/>
                <a:ea typeface="Helvetica"/>
                <a:cs typeface="Helvetica"/>
                <a:sym typeface="Helvetica"/>
              </a:rPr>
              <a:t>Backwards design</a:t>
            </a:r>
            <a:r>
              <a:t> &amp; </a:t>
            </a:r>
            <a:r>
              <a:rPr b="1">
                <a:latin typeface="Helvetica"/>
                <a:ea typeface="Helvetica"/>
                <a:cs typeface="Helvetica"/>
                <a:sym typeface="Helvetica"/>
              </a:rPr>
              <a:t>constructive alignment </a:t>
            </a:r>
            <a:r>
              <a:t>to organise and focus training: Outcomes based, so start with </a:t>
            </a:r>
            <a:r>
              <a:rPr u="sng"/>
              <a:t>learning goals</a:t>
            </a:r>
            <a:r>
              <a:t> and </a:t>
            </a:r>
            <a:r>
              <a:rPr u="sng"/>
              <a:t>outcomes,</a:t>
            </a:r>
            <a:r>
              <a:t> then how to </a:t>
            </a:r>
            <a:r>
              <a:rPr u="sng"/>
              <a:t>evidence/assess</a:t>
            </a:r>
            <a:r>
              <a:t> them, then activities to </a:t>
            </a:r>
            <a:r>
              <a:rPr u="sng"/>
              <a:t>experience/practice</a:t>
            </a:r>
            <a:r>
              <a:t> desired learning.</a:t>
            </a:r>
          </a:p>
          <a:p>
            <a:pPr marL="240030" indent="-240030" algn="l" defTabSz="315468">
              <a:spcBef>
                <a:spcPts val="2200"/>
              </a:spcBef>
              <a:buSzPct val="75000"/>
              <a:buChar char="•"/>
              <a:defRPr sz="1944"/>
            </a:pPr>
            <a:r>
              <a:rPr b="1">
                <a:latin typeface="Helvetica"/>
                <a:ea typeface="Helvetica"/>
                <a:cs typeface="Helvetica"/>
                <a:sym typeface="Helvetica"/>
              </a:rPr>
              <a:t>Make explicit and visible </a:t>
            </a:r>
            <a:r>
              <a:t>the links between goals, assessment and learning activities.</a:t>
            </a:r>
          </a:p>
          <a:p>
            <a:pPr marL="240030" indent="-240030" algn="l" defTabSz="315468">
              <a:spcBef>
                <a:spcPts val="2200"/>
              </a:spcBef>
              <a:buSzPct val="75000"/>
              <a:buChar char="•"/>
              <a:defRPr sz="1944"/>
            </a:pPr>
            <a:r>
              <a:t>1. Identify </a:t>
            </a:r>
            <a:r>
              <a:rPr b="1">
                <a:latin typeface="Helvetica"/>
                <a:ea typeface="Helvetica"/>
                <a:cs typeface="Helvetica"/>
                <a:sym typeface="Helvetica"/>
              </a:rPr>
              <a:t>tacit steps</a:t>
            </a:r>
            <a:r>
              <a:t> in complex communication processes. </a:t>
            </a:r>
          </a:p>
          <a:p>
            <a:pPr marL="240030" indent="-240030" algn="l" defTabSz="315468">
              <a:spcBef>
                <a:spcPts val="2200"/>
              </a:spcBef>
              <a:buSzPct val="75000"/>
              <a:buChar char="•"/>
              <a:defRPr sz="1944"/>
            </a:pPr>
            <a:r>
              <a:t>2. Work out how to </a:t>
            </a:r>
            <a:r>
              <a:rPr b="1">
                <a:latin typeface="Helvetica"/>
                <a:ea typeface="Helvetica"/>
                <a:cs typeface="Helvetica"/>
                <a:sym typeface="Helvetica"/>
              </a:rPr>
              <a:t>convey those steps</a:t>
            </a:r>
            <a:r>
              <a:t> clearly to non specialists</a:t>
            </a:r>
          </a:p>
          <a:p>
            <a:pPr marL="240030" indent="-240030" algn="l" defTabSz="315468">
              <a:spcBef>
                <a:spcPts val="2200"/>
              </a:spcBef>
              <a:buSzPct val="75000"/>
              <a:buChar char="•"/>
              <a:defRPr sz="1944"/>
            </a:pPr>
            <a:r>
              <a:t>3. Locate </a:t>
            </a:r>
            <a:r>
              <a:rPr b="1">
                <a:latin typeface="Helvetica"/>
                <a:ea typeface="Helvetica"/>
                <a:cs typeface="Helvetica"/>
                <a:sym typeface="Helvetica"/>
              </a:rPr>
              <a:t>variety of frameworks and evidence</a:t>
            </a:r>
            <a:r>
              <a:t> to develop clear, actionable goals for training</a:t>
            </a:r>
          </a:p>
          <a:p>
            <a:pPr marL="240030" indent="-240030" algn="l" defTabSz="315468">
              <a:spcBef>
                <a:spcPts val="2200"/>
              </a:spcBef>
              <a:buSzPct val="75000"/>
              <a:buChar char="•"/>
              <a:defRPr sz="1944"/>
            </a:pPr>
            <a:r>
              <a:t>4. Goals that go </a:t>
            </a:r>
            <a:r>
              <a:rPr b="1">
                <a:latin typeface="Helvetica"/>
                <a:ea typeface="Helvetica"/>
                <a:cs typeface="Helvetica"/>
                <a:sym typeface="Helvetica"/>
              </a:rPr>
              <a:t>beyond application of skills</a:t>
            </a:r>
            <a:r>
              <a:t>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6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6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pasted-image.jpg"/>
          <p:cNvPicPr>
            <a:picLocks noChangeAspect="1"/>
          </p:cNvPicPr>
          <p:nvPr/>
        </p:nvPicPr>
        <p:blipFill>
          <a:blip r:embed="rId3">
            <a:alphaModFix amt="4792"/>
            <a:extLst/>
          </a:blip>
          <a:stretch>
            <a:fillRect/>
          </a:stretch>
        </p:blipFill>
        <p:spPr>
          <a:xfrm>
            <a:off x="54502" y="637733"/>
            <a:ext cx="12895795" cy="9113029"/>
          </a:xfrm>
          <a:prstGeom prst="rect">
            <a:avLst/>
          </a:prstGeom>
          <a:ln w="12700">
            <a:miter lim="400000"/>
          </a:ln>
        </p:spPr>
      </p:pic>
      <p:sp>
        <p:nvSpPr>
          <p:cNvPr id="165" name="Shape 165"/>
          <p:cNvSpPr/>
          <p:nvPr>
            <p:ph type="title"/>
          </p:nvPr>
        </p:nvSpPr>
        <p:spPr>
          <a:prstGeom prst="rect">
            <a:avLst/>
          </a:prstGeom>
        </p:spPr>
        <p:txBody>
          <a:bodyPr/>
          <a:lstStyle/>
          <a:p>
            <a:pPr defTabSz="292100">
              <a:defRPr sz="4000"/>
            </a:pPr>
            <a:r>
              <a:t>Evaluating Science Communication Training: Going Beyond Self-Reports </a:t>
            </a:r>
          </a:p>
          <a:p>
            <a:pPr defTabSz="292100">
              <a:defRPr sz="4000"/>
            </a:pPr>
            <a:r>
              <a:t>Yael Barel-Ben David and Ayelet Baram-Tsabari</a:t>
            </a:r>
          </a:p>
        </p:txBody>
      </p:sp>
      <p:sp>
        <p:nvSpPr>
          <p:cNvPr id="166" name="Shape 166"/>
          <p:cNvSpPr/>
          <p:nvPr/>
        </p:nvSpPr>
        <p:spPr>
          <a:xfrm>
            <a:off x="952500" y="5413176"/>
            <a:ext cx="11099800" cy="3198747"/>
          </a:xfrm>
          <a:prstGeom prst="rect">
            <a:avLst/>
          </a:prstGeom>
          <a:ln w="63500">
            <a:solidFill>
              <a:srgbClr val="FF93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44500" indent="-444500" algn="l">
              <a:spcBef>
                <a:spcPts val="4200"/>
              </a:spcBef>
              <a:buSzPct val="75000"/>
              <a:buChar char="•"/>
            </a:pPr>
            <a:r>
              <a:t>To determine effectiveness, training programs need to define </a:t>
            </a:r>
            <a:r>
              <a:rPr u="sng"/>
              <a:t>specific goals</a:t>
            </a:r>
            <a:r>
              <a:t> and incorporate rate models of evaluation </a:t>
            </a:r>
            <a:r>
              <a:rPr u="sng"/>
              <a:t>before</a:t>
            </a:r>
            <a:r>
              <a:t>, </a:t>
            </a:r>
            <a:r>
              <a:rPr u="sng"/>
              <a:t>during</a:t>
            </a:r>
            <a:r>
              <a:t> and </a:t>
            </a:r>
            <a:r>
              <a:rPr u="sng"/>
              <a:t>after</a:t>
            </a:r>
            <a:r>
              <a:t> the intervention.</a:t>
            </a:r>
          </a:p>
        </p:txBody>
      </p:sp>
      <p:sp>
        <p:nvSpPr>
          <p:cNvPr id="167" name="Shape 167"/>
          <p:cNvSpPr/>
          <p:nvPr/>
        </p:nvSpPr>
        <p:spPr>
          <a:xfrm>
            <a:off x="952500" y="2894277"/>
            <a:ext cx="11099800" cy="2159001"/>
          </a:xfrm>
          <a:prstGeom prst="rect">
            <a:avLst/>
          </a:prstGeom>
          <a:ln w="63500">
            <a:solidFill>
              <a:srgbClr val="FF2600"/>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444500" indent="-444500" algn="l">
              <a:spcBef>
                <a:spcPts val="4200"/>
              </a:spcBef>
              <a:buSzPct val="75000"/>
              <a:buChar char="•"/>
            </a:lvl1pPr>
          </a:lstStyle>
          <a:p>
            <a:pPr/>
            <a:r>
              <a:t>Few measures exist to determine training success or ways to improve.  </a:t>
            </a:r>
          </a:p>
        </p:txBody>
      </p:sp>
      <p:sp>
        <p:nvSpPr>
          <p:cNvPr id="168" name="Shape 168"/>
          <p:cNvSpPr/>
          <p:nvPr/>
        </p:nvSpPr>
        <p:spPr>
          <a:xfrm rot="16200000">
            <a:off x="-495343" y="6634989"/>
            <a:ext cx="19097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Proposal</a:t>
            </a:r>
          </a:p>
        </p:txBody>
      </p:sp>
      <p:sp>
        <p:nvSpPr>
          <p:cNvPr id="169" name="Shape 169"/>
          <p:cNvSpPr/>
          <p:nvPr/>
        </p:nvSpPr>
        <p:spPr>
          <a:xfrm rot="16200000">
            <a:off x="-418990" y="3596216"/>
            <a:ext cx="17570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Premise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pasted-image.jpg"/>
          <p:cNvPicPr>
            <a:picLocks noChangeAspect="1"/>
          </p:cNvPicPr>
          <p:nvPr/>
        </p:nvPicPr>
        <p:blipFill>
          <a:blip r:embed="rId3">
            <a:alphaModFix amt="3752"/>
            <a:extLst/>
          </a:blip>
          <a:stretch>
            <a:fillRect/>
          </a:stretch>
        </p:blipFill>
        <p:spPr>
          <a:xfrm>
            <a:off x="54502" y="637733"/>
            <a:ext cx="12895795" cy="9113029"/>
          </a:xfrm>
          <a:prstGeom prst="rect">
            <a:avLst/>
          </a:prstGeom>
          <a:ln w="12700">
            <a:miter lim="400000"/>
          </a:ln>
        </p:spPr>
      </p:pic>
      <p:sp>
        <p:nvSpPr>
          <p:cNvPr id="174" name="Shape 174"/>
          <p:cNvSpPr/>
          <p:nvPr>
            <p:ph type="title"/>
          </p:nvPr>
        </p:nvSpPr>
        <p:spPr>
          <a:prstGeom prst="rect">
            <a:avLst/>
          </a:prstGeom>
        </p:spPr>
        <p:txBody>
          <a:bodyPr/>
          <a:lstStyle/>
          <a:p>
            <a:pPr defTabSz="292100">
              <a:defRPr sz="4000"/>
            </a:pPr>
            <a:r>
              <a:t>Evaluating Science Communication Training: Going Beyond Self-Reports </a:t>
            </a:r>
          </a:p>
          <a:p>
            <a:pPr defTabSz="292100">
              <a:defRPr sz="4000"/>
            </a:pPr>
            <a:r>
              <a:t>Yael Barel-Ben David and Ayelet Baram-Tsabari</a:t>
            </a:r>
          </a:p>
        </p:txBody>
      </p:sp>
      <p:sp>
        <p:nvSpPr>
          <p:cNvPr id="175" name="Shape 175"/>
          <p:cNvSpPr/>
          <p:nvPr/>
        </p:nvSpPr>
        <p:spPr>
          <a:xfrm rot="16200000">
            <a:off x="-406400" y="5429249"/>
            <a:ext cx="17657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lvl1pPr>
          </a:lstStyle>
          <a:p>
            <a:pPr/>
            <a:r>
              <a:t>Pointers</a:t>
            </a:r>
          </a:p>
        </p:txBody>
      </p:sp>
      <p:sp>
        <p:nvSpPr>
          <p:cNvPr id="176" name="Shape 176"/>
          <p:cNvSpPr/>
          <p:nvPr/>
        </p:nvSpPr>
        <p:spPr>
          <a:xfrm>
            <a:off x="952500" y="2844800"/>
            <a:ext cx="11099800" cy="6530380"/>
          </a:xfrm>
          <a:prstGeom prst="rect">
            <a:avLst/>
          </a:prstGeom>
          <a:ln w="63500">
            <a:solidFill>
              <a:srgbClr val="009193"/>
            </a:solidFill>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80034" indent="-280034" algn="l" defTabSz="368045">
              <a:spcBef>
                <a:spcPts val="2600"/>
              </a:spcBef>
              <a:buSzPct val="75000"/>
              <a:buChar char="•"/>
              <a:defRPr sz="2268"/>
            </a:pPr>
            <a:r>
              <a:rPr b="1">
                <a:latin typeface="Helvetica"/>
                <a:ea typeface="Helvetica"/>
                <a:cs typeface="Helvetica"/>
                <a:sym typeface="Helvetica"/>
              </a:rPr>
              <a:t>Diagnostic</a:t>
            </a:r>
            <a:r>
              <a:t> &lt; - - - </a:t>
            </a:r>
            <a:r>
              <a:rPr b="1">
                <a:latin typeface="Helvetica"/>
                <a:ea typeface="Helvetica"/>
                <a:cs typeface="Helvetica"/>
                <a:sym typeface="Helvetica"/>
              </a:rPr>
              <a:t>Formative</a:t>
            </a:r>
            <a:r>
              <a:t> - - -&gt; </a:t>
            </a:r>
            <a:r>
              <a:rPr b="1">
                <a:latin typeface="Helvetica"/>
                <a:ea typeface="Helvetica"/>
                <a:cs typeface="Helvetica"/>
                <a:sym typeface="Helvetica"/>
              </a:rPr>
              <a:t>Summative</a:t>
            </a:r>
            <a:r>
              <a:t> assessments/evaluations</a:t>
            </a:r>
          </a:p>
          <a:p>
            <a:pPr marL="280034" indent="-280034" algn="l" defTabSz="368045">
              <a:spcBef>
                <a:spcPts val="2600"/>
              </a:spcBef>
              <a:buSzPct val="75000"/>
              <a:buChar char="•"/>
              <a:defRPr sz="2268"/>
            </a:pPr>
            <a:r>
              <a:t>-&lt;-&gt; - &lt;-&gt; - &lt; - </a:t>
            </a:r>
            <a:r>
              <a:rPr b="1">
                <a:latin typeface="Helvetica"/>
                <a:ea typeface="Helvetica"/>
                <a:cs typeface="Helvetica"/>
                <a:sym typeface="Helvetica"/>
              </a:rPr>
              <a:t>Process</a:t>
            </a:r>
            <a:r>
              <a:t> - - - - - - - - - - -&gt; </a:t>
            </a:r>
            <a:r>
              <a:rPr b="1">
                <a:latin typeface="Helvetica"/>
                <a:ea typeface="Helvetica"/>
                <a:cs typeface="Helvetica"/>
                <a:sym typeface="Helvetica"/>
              </a:rPr>
              <a:t>Impact</a:t>
            </a:r>
            <a:endParaRPr b="1">
              <a:latin typeface="Helvetica"/>
              <a:ea typeface="Helvetica"/>
              <a:cs typeface="Helvetica"/>
              <a:sym typeface="Helvetica"/>
            </a:endParaRPr>
          </a:p>
          <a:p>
            <a:pPr marL="280034" indent="-280034" algn="l" defTabSz="368045">
              <a:spcBef>
                <a:spcPts val="2600"/>
              </a:spcBef>
              <a:buSzPct val="75000"/>
              <a:buChar char="•"/>
              <a:defRPr sz="2268"/>
            </a:pPr>
            <a:r>
              <a:t>Clearly define</a:t>
            </a:r>
            <a:r>
              <a:rPr b="1">
                <a:latin typeface="Helvetica"/>
                <a:ea typeface="Helvetica"/>
                <a:cs typeface="Helvetica"/>
                <a:sym typeface="Helvetica"/>
              </a:rPr>
              <a:t> learning goals </a:t>
            </a:r>
            <a:r>
              <a:t>(e.g. Baram-Tsabari &amp; Lewenstein, 2017)</a:t>
            </a:r>
            <a:r>
              <a:rPr b="1">
                <a:latin typeface="Helvetica"/>
                <a:ea typeface="Helvetica"/>
                <a:cs typeface="Helvetica"/>
                <a:sym typeface="Helvetica"/>
              </a:rPr>
              <a:t> </a:t>
            </a:r>
            <a:r>
              <a:t>and</a:t>
            </a:r>
            <a:r>
              <a:rPr b="1">
                <a:latin typeface="Helvetica"/>
                <a:ea typeface="Helvetica"/>
                <a:cs typeface="Helvetica"/>
                <a:sym typeface="Helvetica"/>
              </a:rPr>
              <a:t> outcomes.</a:t>
            </a:r>
            <a:endParaRPr b="1">
              <a:latin typeface="Helvetica"/>
              <a:ea typeface="Helvetica"/>
              <a:cs typeface="Helvetica"/>
              <a:sym typeface="Helvetica"/>
            </a:endParaRPr>
          </a:p>
          <a:p>
            <a:pPr marL="280034" indent="-280034" algn="l" defTabSz="368045">
              <a:spcBef>
                <a:spcPts val="2600"/>
              </a:spcBef>
              <a:buSzPct val="75000"/>
              <a:buChar char="•"/>
              <a:defRPr sz="2268"/>
            </a:pPr>
            <a:r>
              <a:rPr b="1">
                <a:latin typeface="Helvetica"/>
                <a:ea typeface="Helvetica"/>
                <a:cs typeface="Helvetica"/>
                <a:sym typeface="Helvetica"/>
              </a:rPr>
              <a:t>Goals influence tools</a:t>
            </a:r>
            <a:r>
              <a:t> for</a:t>
            </a:r>
            <a:r>
              <a:rPr b="1">
                <a:latin typeface="Helvetica"/>
                <a:ea typeface="Helvetica"/>
                <a:cs typeface="Helvetica"/>
                <a:sym typeface="Helvetica"/>
              </a:rPr>
              <a:t> data collection - </a:t>
            </a:r>
            <a:r>
              <a:t>e.g.</a:t>
            </a:r>
            <a:r>
              <a:rPr b="1">
                <a:latin typeface="Helvetica"/>
                <a:ea typeface="Helvetica"/>
                <a:cs typeface="Helvetica"/>
                <a:sym typeface="Helvetica"/>
              </a:rPr>
              <a:t> </a:t>
            </a:r>
            <a:r>
              <a:t>Self reports, surveys, interviews, external evaluations (best for skills).</a:t>
            </a:r>
          </a:p>
          <a:p>
            <a:pPr marL="280034" indent="-280034" algn="l" defTabSz="368045">
              <a:spcBef>
                <a:spcPts val="2600"/>
              </a:spcBef>
              <a:buSzPct val="75000"/>
              <a:buChar char="•"/>
              <a:defRPr sz="2268"/>
            </a:pPr>
            <a:r>
              <a:t>Use several </a:t>
            </a:r>
            <a:r>
              <a:rPr b="1">
                <a:latin typeface="Helvetica"/>
                <a:ea typeface="Helvetica"/>
                <a:cs typeface="Helvetica"/>
                <a:sym typeface="Helvetica"/>
              </a:rPr>
              <a:t>validated</a:t>
            </a:r>
            <a:r>
              <a:t> and reliable instruments when evaluating to strengthen validity and findings.</a:t>
            </a:r>
          </a:p>
          <a:p>
            <a:pPr marL="280034" indent="-280034" algn="l" defTabSz="368045">
              <a:spcBef>
                <a:spcPts val="2600"/>
              </a:spcBef>
              <a:buSzPct val="75000"/>
              <a:buChar char="•"/>
              <a:defRPr sz="2268"/>
            </a:pPr>
            <a:r>
              <a:t>Be aware of </a:t>
            </a:r>
            <a:r>
              <a:rPr b="1">
                <a:latin typeface="Helvetica"/>
                <a:ea typeface="Helvetica"/>
                <a:cs typeface="Helvetica"/>
                <a:sym typeface="Helvetica"/>
              </a:rPr>
              <a:t>limitations</a:t>
            </a:r>
            <a:r>
              <a:t> i.e. timing, funds, trained manpower, attention spans and phrasing of questions.</a:t>
            </a:r>
          </a:p>
          <a:p>
            <a:pPr marL="280034" indent="-280034" algn="l" defTabSz="368045">
              <a:spcBef>
                <a:spcPts val="2600"/>
              </a:spcBef>
              <a:buSzPct val="75000"/>
              <a:buChar char="•"/>
              <a:defRPr sz="2268"/>
            </a:pPr>
            <a:r>
              <a:rPr b="1">
                <a:latin typeface="Helvetica"/>
                <a:ea typeface="Helvetica"/>
                <a:cs typeface="Helvetica"/>
                <a:sym typeface="Helvetica"/>
              </a:rPr>
              <a:t>Kirkpatrick model</a:t>
            </a:r>
            <a:r>
              <a:t> (1967) - </a:t>
            </a:r>
            <a:r>
              <a:rPr b="1">
                <a:latin typeface="Helvetica"/>
                <a:ea typeface="Helvetica"/>
                <a:cs typeface="Helvetica"/>
                <a:sym typeface="Helvetica"/>
              </a:rPr>
              <a:t>Reaction</a:t>
            </a:r>
            <a:r>
              <a:t> (views, attitudes and perceptions), </a:t>
            </a:r>
            <a:r>
              <a:rPr b="1">
                <a:latin typeface="Helvetica"/>
                <a:ea typeface="Helvetica"/>
                <a:cs typeface="Helvetica"/>
                <a:sym typeface="Helvetica"/>
              </a:rPr>
              <a:t>Learning</a:t>
            </a:r>
            <a:r>
              <a:t> (acquired knowledge),  </a:t>
            </a:r>
            <a:r>
              <a:rPr b="1">
                <a:latin typeface="Helvetica"/>
                <a:ea typeface="Helvetica"/>
                <a:cs typeface="Helvetica"/>
                <a:sym typeface="Helvetica"/>
              </a:rPr>
              <a:t>Behaviour</a:t>
            </a:r>
            <a:r>
              <a:t> (change in practice), </a:t>
            </a:r>
            <a:r>
              <a:rPr b="1">
                <a:latin typeface="Helvetica"/>
                <a:ea typeface="Helvetica"/>
                <a:cs typeface="Helvetica"/>
                <a:sym typeface="Helvetica"/>
              </a:rPr>
              <a:t>Results </a:t>
            </a:r>
            <a:r>
              <a:t>(overall, in relation to goals).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